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3" r:id="rId3"/>
    <p:sldId id="337" r:id="rId4"/>
    <p:sldId id="328" r:id="rId5"/>
    <p:sldId id="338" r:id="rId6"/>
    <p:sldId id="359" r:id="rId7"/>
    <p:sldId id="296" r:id="rId8"/>
    <p:sldId id="326" r:id="rId9"/>
    <p:sldId id="312" r:id="rId10"/>
    <p:sldId id="297" r:id="rId11"/>
    <p:sldId id="299" r:id="rId12"/>
    <p:sldId id="320" r:id="rId13"/>
    <p:sldId id="300" r:id="rId14"/>
    <p:sldId id="341" r:id="rId15"/>
    <p:sldId id="342" r:id="rId16"/>
    <p:sldId id="344" r:id="rId17"/>
    <p:sldId id="345" r:id="rId18"/>
    <p:sldId id="346" r:id="rId19"/>
    <p:sldId id="351" r:id="rId20"/>
    <p:sldId id="353" r:id="rId21"/>
    <p:sldId id="354" r:id="rId22"/>
    <p:sldId id="357" r:id="rId23"/>
    <p:sldId id="350" r:id="rId24"/>
    <p:sldId id="352" r:id="rId25"/>
    <p:sldId id="347" r:id="rId26"/>
    <p:sldId id="308" r:id="rId27"/>
    <p:sldId id="348" r:id="rId28"/>
    <p:sldId id="355" r:id="rId29"/>
    <p:sldId id="356" r:id="rId30"/>
    <p:sldId id="358" r:id="rId31"/>
    <p:sldId id="265" r:id="rId32"/>
    <p:sldId id="331" r:id="rId33"/>
    <p:sldId id="332" r:id="rId34"/>
    <p:sldId id="333" r:id="rId35"/>
    <p:sldId id="334" r:id="rId3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FFFFFF"/>
    <a:srgbClr val="FF6600"/>
    <a:srgbClr val="00FF99"/>
    <a:srgbClr val="00CC66"/>
    <a:srgbClr val="FF9966"/>
    <a:srgbClr val="FF9933"/>
    <a:srgbClr val="FFCC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1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547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3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337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337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A84A51D9-983D-46DD-8F7D-468F8047C7C9}" type="datetimeFigureOut">
              <a:rPr lang="fr-FR" smtClean="0"/>
              <a:t>16/05/2021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243"/>
            <a:ext cx="3076917" cy="513370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725" y="9721243"/>
            <a:ext cx="3076917" cy="513370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0860432D-CD41-4156-9A08-6CA2A76E9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25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33064-4D0D-41B1-88A3-2FEF2B370492}" type="datetimeFigureOut">
              <a:rPr lang="fr-FR" smtClean="0"/>
              <a:t>16/05/2021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0F6C8-5D67-4132-BB76-8A188A14A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53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400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F6C8-5D67-4132-BB76-8A188A14A8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54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F6C8-5D67-4132-BB76-8A188A14A88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2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4834DE-B131-45D7-9AD2-666BF5613DB8}" type="datetime1">
              <a:rPr lang="fr-FR" smtClean="0"/>
              <a:t>16/05/2021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08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EE0990-CD74-4BAE-AF7D-8FE4E1C6AD02}" type="datetime1">
              <a:rPr lang="fr-FR" smtClean="0"/>
              <a:t>16/05/2021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51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C19162-468D-4DDD-8AB6-7F60670F5A5E}" type="datetime1">
              <a:rPr lang="fr-FR" smtClean="0"/>
              <a:t>16/05/2021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79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7FBFF-A0F0-4519-821C-954AE33831BE}" type="datetime1">
              <a:rPr lang="fr-FR" smtClean="0"/>
              <a:t>16/05/2021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7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4C2815-B2CD-4A35-992B-1B1D428268FB}" type="datetime1">
              <a:rPr lang="fr-FR" smtClean="0"/>
              <a:t>16/05/2021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55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0173DE-DA55-4448-A2D3-8E5FF5B477A4}" type="datetime1">
              <a:rPr lang="fr-FR" smtClean="0"/>
              <a:t>16/05/2021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81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833D7E-CAC1-402A-9028-1EFA62D6B55F}" type="datetime1">
              <a:rPr lang="fr-FR" smtClean="0"/>
              <a:t>16/05/2021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23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2CE000-A0B1-48B5-91FA-77F2E3373C7A}" type="datetime1">
              <a:rPr lang="fr-FR" smtClean="0"/>
              <a:t>16/05/2021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28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89FC2E-2317-4F82-8A94-60E2A2A77783}" type="datetime1">
              <a:rPr lang="fr-FR" smtClean="0"/>
              <a:t>16/05/2021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73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308E2-99E9-4C08-989E-37AD29378C00}" type="datetime1">
              <a:rPr lang="fr-FR" smtClean="0"/>
              <a:t>16/05/2021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6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C78D466-A6A6-4956-B79A-1646A421A793}" type="datetime1">
              <a:rPr lang="fr-FR" smtClean="0"/>
              <a:t>16/05/2021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26F641-042E-43DB-99D0-F12050D7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11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56" t="1855" r="4915" b="2097"/>
          <a:stretch/>
        </p:blipFill>
        <p:spPr>
          <a:xfrm>
            <a:off x="2176272" y="1725737"/>
            <a:ext cx="4791456" cy="3630168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206192" y="6512901"/>
            <a:ext cx="12282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noProof="0" dirty="0" smtClean="0">
                <a:latin typeface="Comic Sans MS" pitchFamily="66" charset="0"/>
              </a:rPr>
              <a:t>17 Mai</a:t>
            </a:r>
            <a:r>
              <a:rPr lang="fr-FR" sz="1200" baseline="0" noProof="0" dirty="0" smtClean="0">
                <a:latin typeface="Comic Sans MS" pitchFamily="66" charset="0"/>
              </a:rPr>
              <a:t> </a:t>
            </a:r>
            <a:r>
              <a:rPr lang="fr-FR" sz="1200" noProof="0" dirty="0" smtClean="0">
                <a:latin typeface="Comic Sans MS" pitchFamily="66" charset="0"/>
              </a:rPr>
              <a:t>2021</a:t>
            </a:r>
            <a:endParaRPr lang="fr-FR" sz="1200" noProof="0" dirty="0">
              <a:latin typeface="Comic Sans MS" pitchFamily="66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116584" y="6512901"/>
            <a:ext cx="2910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noProof="0" dirty="0" smtClean="0">
                <a:latin typeface="Comic Sans MS" pitchFamily="66" charset="0"/>
              </a:rPr>
              <a:t>Projet</a:t>
            </a:r>
            <a:r>
              <a:rPr lang="fr-FR" sz="1200" b="1" baseline="0" noProof="0" dirty="0" smtClean="0">
                <a:latin typeface="Comic Sans MS" pitchFamily="66" charset="0"/>
              </a:rPr>
              <a:t> DEMAIN et robotique</a:t>
            </a:r>
            <a:endParaRPr lang="fr-FR" sz="1200" b="1" noProof="0" dirty="0">
              <a:latin typeface="Comic Sans MS" pitchFamily="66" charset="0"/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noProof="0" dirty="0">
              <a:latin typeface="+mn-lt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330" y="20956"/>
            <a:ext cx="425910" cy="4718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792" y="75820"/>
            <a:ext cx="1095544" cy="4107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567" y="29921"/>
            <a:ext cx="693084" cy="4924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770" y="0"/>
            <a:ext cx="623978" cy="623978"/>
          </a:xfrm>
          <a:prstGeom prst="rect">
            <a:avLst/>
          </a:prstGeom>
        </p:spPr>
      </p:pic>
      <p:sp>
        <p:nvSpPr>
          <p:cNvPr id="15" name="Line 10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noProof="0" dirty="0">
              <a:latin typeface="+mn-lt"/>
            </a:endParaRPr>
          </a:p>
        </p:txBody>
      </p:sp>
      <p:sp>
        <p:nvSpPr>
          <p:cNvPr id="4" name="ZoneTexte 3"/>
          <p:cNvSpPr txBox="1"/>
          <p:nvPr userDrawn="1"/>
        </p:nvSpPr>
        <p:spPr>
          <a:xfrm>
            <a:off x="8122024" y="6482123"/>
            <a:ext cx="806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40D16C-218B-4E24-9EBC-2397C974BD5F}" type="slidenum">
              <a:rPr lang="fr-FR" sz="1400" smtClean="0"/>
              <a:pPr algn="r"/>
              <a:t>‹N°›</a:t>
            </a:fld>
            <a:r>
              <a:rPr lang="fr-FR" sz="1400" dirty="0" smtClean="0"/>
              <a:t>/30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109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4.jpe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17" Type="http://schemas.openxmlformats.org/officeDocument/2006/relationships/image" Target="../media/image77.jpeg"/><Relationship Id="rId2" Type="http://schemas.openxmlformats.org/officeDocument/2006/relationships/image" Target="../media/image63.pn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5" Type="http://schemas.openxmlformats.org/officeDocument/2006/relationships/image" Target="../media/image58.png"/><Relationship Id="rId10" Type="http://schemas.openxmlformats.org/officeDocument/2006/relationships/image" Target="../media/image71.png"/><Relationship Id="rId19" Type="http://schemas.openxmlformats.org/officeDocument/2006/relationships/image" Target="../media/image79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e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12" Type="http://schemas.openxmlformats.org/officeDocument/2006/relationships/image" Target="../media/image93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pn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jp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jpeg"/><Relationship Id="rId7" Type="http://schemas.openxmlformats.org/officeDocument/2006/relationships/image" Target="../media/image4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3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5104" y="1664208"/>
            <a:ext cx="5212080" cy="385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0781" y="849341"/>
            <a:ext cx="7842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Projet </a:t>
            </a:r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DEMAIN </a:t>
            </a:r>
            <a:r>
              <a:rPr lang="fr-FR" sz="3600" dirty="0"/>
              <a:t>et </a:t>
            </a:r>
            <a:r>
              <a:rPr lang="fr-FR" sz="3600" dirty="0" smtClean="0"/>
              <a:t>Robotique :</a:t>
            </a:r>
          </a:p>
          <a:p>
            <a:pPr algn="ctr"/>
            <a:r>
              <a:rPr lang="fr-FR" sz="3200" dirty="0" smtClean="0"/>
              <a:t>quel impact sur le démantèlement nucléaire ?</a:t>
            </a:r>
            <a:endParaRPr lang="fr-FR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2121" y="4129191"/>
            <a:ext cx="2779768" cy="152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839294" y="2904101"/>
            <a:ext cx="5465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Ludovic MATHIEU</a:t>
            </a:r>
          </a:p>
          <a:p>
            <a:pPr algn="ctr"/>
            <a:r>
              <a:rPr lang="fr-FR" sz="2000" i="1" dirty="0" smtClean="0"/>
              <a:t>Centre d’Études Nucléaires de Bordeaux Gradignan</a:t>
            </a:r>
            <a:endParaRPr lang="fr-FR" sz="2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75734" y="5793149"/>
            <a:ext cx="799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Groupe de Travail DEMAIN :</a:t>
            </a:r>
          </a:p>
          <a:p>
            <a:pPr algn="ctr"/>
            <a:r>
              <a:rPr lang="fr-FR" sz="1200" dirty="0" smtClean="0"/>
              <a:t>Ludovic MATHIEU, Fabrice PIQUEMAL, Mourad AÏCHE, Hervé GUÉGAN, Denis HORLAIT, Claire SERGEANT, Bertrand THOMAS </a:t>
            </a:r>
          </a:p>
        </p:txBody>
      </p:sp>
    </p:spTree>
    <p:extLst>
      <p:ext uri="{BB962C8B-B14F-4D97-AF65-F5344CB8AC3E}">
        <p14:creationId xmlns:p14="http://schemas.microsoft.com/office/powerpoint/2010/main" val="27755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/>
          <p:cNvSpPr txBox="1"/>
          <p:nvPr/>
        </p:nvSpPr>
        <p:spPr>
          <a:xfrm>
            <a:off x="157807" y="608449"/>
            <a:ext cx="2299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Items </a:t>
            </a:r>
            <a:r>
              <a:rPr lang="fr-FR" dirty="0" smtClean="0">
                <a:solidFill>
                  <a:schemeClr val="tx1"/>
                </a:solidFill>
              </a:rPr>
              <a:t>de R&amp;D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2228" y="2829625"/>
            <a:ext cx="2179546" cy="119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705359" y="6473952"/>
            <a:ext cx="373328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1818262" y="692573"/>
            <a:ext cx="5472854" cy="5472854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3351457" y="438142"/>
            <a:ext cx="1150864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Physique nucléaire</a:t>
            </a:r>
            <a:endParaRPr lang="fr-FR" sz="1800" dirty="0"/>
          </a:p>
        </p:txBody>
      </p:sp>
      <p:sp>
        <p:nvSpPr>
          <p:cNvPr id="143" name="ZoneTexte 142"/>
          <p:cNvSpPr txBox="1"/>
          <p:nvPr/>
        </p:nvSpPr>
        <p:spPr>
          <a:xfrm>
            <a:off x="1587502" y="1719173"/>
            <a:ext cx="1050289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/>
              <a:t>Chimie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4769707" y="514994"/>
            <a:ext cx="2006864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/>
              <a:t>Sciences Humaines et Sociales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4780688" y="5590565"/>
            <a:ext cx="1368514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/>
              <a:t>Mécanique des fluides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1068225" y="2387052"/>
            <a:ext cx="1358982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/>
              <a:t>Matériaux</a:t>
            </a:r>
          </a:p>
        </p:txBody>
      </p:sp>
      <p:sp>
        <p:nvSpPr>
          <p:cNvPr id="147" name="ZoneTexte 146"/>
          <p:cNvSpPr txBox="1"/>
          <p:nvPr/>
        </p:nvSpPr>
        <p:spPr>
          <a:xfrm>
            <a:off x="2772446" y="5539646"/>
            <a:ext cx="1735726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Instrumentation &amp; Méthodes</a:t>
            </a:r>
            <a:endParaRPr lang="fr-FR" sz="1800" dirty="0"/>
          </a:p>
        </p:txBody>
      </p:sp>
      <p:sp>
        <p:nvSpPr>
          <p:cNvPr id="148" name="ZoneTexte 147"/>
          <p:cNvSpPr txBox="1"/>
          <p:nvPr/>
        </p:nvSpPr>
        <p:spPr>
          <a:xfrm>
            <a:off x="6876932" y="3448695"/>
            <a:ext cx="1224122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Biologie</a:t>
            </a:r>
            <a:endParaRPr lang="fr-FR" sz="2000" dirty="0"/>
          </a:p>
        </p:txBody>
      </p:sp>
      <p:sp>
        <p:nvSpPr>
          <p:cNvPr id="151" name="ZoneTexte 150"/>
          <p:cNvSpPr txBox="1"/>
          <p:nvPr/>
        </p:nvSpPr>
        <p:spPr>
          <a:xfrm>
            <a:off x="6039392" y="4988803"/>
            <a:ext cx="1604592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Remédiation</a:t>
            </a:r>
            <a:endParaRPr lang="fr-FR" sz="2000" dirty="0"/>
          </a:p>
        </p:txBody>
      </p:sp>
      <p:sp>
        <p:nvSpPr>
          <p:cNvPr id="152" name="ZoneTexte 151"/>
          <p:cNvSpPr txBox="1"/>
          <p:nvPr/>
        </p:nvSpPr>
        <p:spPr>
          <a:xfrm>
            <a:off x="6157453" y="1452321"/>
            <a:ext cx="1344960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/>
              <a:t>Economie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6721046" y="2099607"/>
            <a:ext cx="824264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Droit</a:t>
            </a:r>
            <a:endParaRPr lang="fr-FR" sz="2000" dirty="0"/>
          </a:p>
        </p:txBody>
      </p:sp>
      <p:sp>
        <p:nvSpPr>
          <p:cNvPr id="154" name="ZoneTexte 153"/>
          <p:cNvSpPr txBox="1"/>
          <p:nvPr/>
        </p:nvSpPr>
        <p:spPr>
          <a:xfrm>
            <a:off x="1407497" y="4788748"/>
            <a:ext cx="1421108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/>
              <a:t>Robotique</a:t>
            </a:r>
          </a:p>
        </p:txBody>
      </p:sp>
      <p:sp>
        <p:nvSpPr>
          <p:cNvPr id="155" name="ZoneTexte 154"/>
          <p:cNvSpPr txBox="1"/>
          <p:nvPr/>
        </p:nvSpPr>
        <p:spPr>
          <a:xfrm>
            <a:off x="465773" y="3119909"/>
            <a:ext cx="1847504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Mathématiques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737938" y="3996542"/>
            <a:ext cx="1660744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Informatique</a:t>
            </a:r>
            <a:endParaRPr lang="fr-FR" sz="2000" dirty="0"/>
          </a:p>
        </p:txBody>
      </p:sp>
      <p:grpSp>
        <p:nvGrpSpPr>
          <p:cNvPr id="20" name="Groupe 19"/>
          <p:cNvGrpSpPr/>
          <p:nvPr/>
        </p:nvGrpSpPr>
        <p:grpSpPr>
          <a:xfrm>
            <a:off x="2772000" y="1629417"/>
            <a:ext cx="3600000" cy="3599167"/>
            <a:chOff x="2772000" y="1629417"/>
            <a:chExt cx="3600000" cy="3599167"/>
          </a:xfrm>
        </p:grpSpPr>
        <p:sp>
          <p:nvSpPr>
            <p:cNvPr id="149" name="Arc plein 148"/>
            <p:cNvSpPr/>
            <p:nvPr/>
          </p:nvSpPr>
          <p:spPr>
            <a:xfrm>
              <a:off x="2772000" y="1629417"/>
              <a:ext cx="3600000" cy="3599167"/>
            </a:xfrm>
            <a:prstGeom prst="blockArc">
              <a:avLst>
                <a:gd name="adj1" fmla="val 11909281"/>
                <a:gd name="adj2" fmla="val 16165137"/>
                <a:gd name="adj3" fmla="val 17558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50" name="ZoneTexte 149"/>
            <p:cNvSpPr txBox="1"/>
            <p:nvPr/>
          </p:nvSpPr>
          <p:spPr>
            <a:xfrm rot="19283866">
              <a:off x="2989973" y="2139317"/>
              <a:ext cx="1405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Sciences dures</a:t>
              </a:r>
              <a:endParaRPr lang="fr-FR" sz="16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772416" y="1629001"/>
            <a:ext cx="3599167" cy="3600000"/>
            <a:chOff x="2772416" y="1629001"/>
            <a:chExt cx="3599167" cy="3600000"/>
          </a:xfrm>
        </p:grpSpPr>
        <p:sp>
          <p:nvSpPr>
            <p:cNvPr id="162" name="Arc plein 161"/>
            <p:cNvSpPr/>
            <p:nvPr/>
          </p:nvSpPr>
          <p:spPr>
            <a:xfrm rot="17271442">
              <a:off x="2772000" y="1629417"/>
              <a:ext cx="3600000" cy="3599167"/>
            </a:xfrm>
            <a:prstGeom prst="blockArc">
              <a:avLst>
                <a:gd name="adj1" fmla="val 11910831"/>
                <a:gd name="adj2" fmla="val 16165137"/>
                <a:gd name="adj3" fmla="val 17558"/>
              </a:avLst>
            </a:prstGeom>
            <a:solidFill>
              <a:srgbClr val="FFFFCC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3" name="ZoneTexte 162"/>
            <p:cNvSpPr txBox="1"/>
            <p:nvPr/>
          </p:nvSpPr>
          <p:spPr>
            <a:xfrm rot="4087082">
              <a:off x="2600800" y="3625649"/>
              <a:ext cx="12736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Informatique</a:t>
              </a:r>
            </a:p>
            <a:p>
              <a:pPr algn="ctr"/>
              <a:r>
                <a:rPr lang="fr-FR" sz="1600" dirty="0" smtClean="0"/>
                <a:t>&amp; Robotique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772000" y="1629417"/>
            <a:ext cx="3600000" cy="3599167"/>
            <a:chOff x="2772000" y="1629417"/>
            <a:chExt cx="3600000" cy="3599167"/>
          </a:xfrm>
        </p:grpSpPr>
        <p:sp>
          <p:nvSpPr>
            <p:cNvPr id="161" name="Arc plein 160"/>
            <p:cNvSpPr/>
            <p:nvPr/>
          </p:nvSpPr>
          <p:spPr>
            <a:xfrm rot="12940777">
              <a:off x="2772000" y="1629417"/>
              <a:ext cx="3600000" cy="3599167"/>
            </a:xfrm>
            <a:prstGeom prst="blockArc">
              <a:avLst>
                <a:gd name="adj1" fmla="val 11876155"/>
                <a:gd name="adj2" fmla="val 16165137"/>
                <a:gd name="adj3" fmla="val 17558"/>
              </a:avLst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4" name="ZoneTexte 163"/>
            <p:cNvSpPr txBox="1"/>
            <p:nvPr/>
          </p:nvSpPr>
          <p:spPr>
            <a:xfrm>
              <a:off x="3814943" y="4576661"/>
              <a:ext cx="15353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Instrumentation</a:t>
              </a:r>
            </a:p>
            <a:p>
              <a:pPr algn="ctr"/>
              <a:r>
                <a:rPr lang="fr-FR" sz="1600" dirty="0" smtClean="0"/>
                <a:t>&amp; Applications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772000" y="1629417"/>
            <a:ext cx="3600000" cy="3599167"/>
            <a:chOff x="2772000" y="1629417"/>
            <a:chExt cx="3600000" cy="3599167"/>
          </a:xfrm>
        </p:grpSpPr>
        <p:sp>
          <p:nvSpPr>
            <p:cNvPr id="160" name="Arc plein 159"/>
            <p:cNvSpPr/>
            <p:nvPr/>
          </p:nvSpPr>
          <p:spPr>
            <a:xfrm rot="8632419">
              <a:off x="2772000" y="1629417"/>
              <a:ext cx="3600000" cy="3599167"/>
            </a:xfrm>
            <a:prstGeom prst="blockArc">
              <a:avLst>
                <a:gd name="adj1" fmla="val 11876155"/>
                <a:gd name="adj2" fmla="val 16165137"/>
                <a:gd name="adj3" fmla="val 17558"/>
              </a:avLst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5" name="ZoneTexte 164"/>
            <p:cNvSpPr txBox="1"/>
            <p:nvPr/>
          </p:nvSpPr>
          <p:spPr>
            <a:xfrm rot="17444503">
              <a:off x="5175394" y="3590814"/>
              <a:ext cx="14648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Environnement</a:t>
              </a:r>
            </a:p>
            <a:p>
              <a:pPr algn="ctr"/>
              <a:r>
                <a:rPr lang="fr-FR" sz="1600" dirty="0" smtClean="0"/>
                <a:t>&amp; Santé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772416" y="1629001"/>
            <a:ext cx="3599167" cy="3600000"/>
            <a:chOff x="2772416" y="1629001"/>
            <a:chExt cx="3599167" cy="3600000"/>
          </a:xfrm>
        </p:grpSpPr>
        <p:sp>
          <p:nvSpPr>
            <p:cNvPr id="159" name="Arc plein 158"/>
            <p:cNvSpPr/>
            <p:nvPr/>
          </p:nvSpPr>
          <p:spPr>
            <a:xfrm rot="4316458">
              <a:off x="2772000" y="1629417"/>
              <a:ext cx="3600000" cy="3599167"/>
            </a:xfrm>
            <a:prstGeom prst="blockArc">
              <a:avLst>
                <a:gd name="adj1" fmla="val 11876155"/>
                <a:gd name="adj2" fmla="val 16165137"/>
                <a:gd name="adj3" fmla="val 17558"/>
              </a:avLst>
            </a:prstGeom>
            <a:solidFill>
              <a:srgbClr val="CC99FF"/>
            </a:solidFill>
            <a:ln w="38100"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6" name="ZoneTexte 165"/>
            <p:cNvSpPr txBox="1"/>
            <p:nvPr/>
          </p:nvSpPr>
          <p:spPr>
            <a:xfrm rot="2135369">
              <a:off x="4526841" y="1999334"/>
              <a:ext cx="17716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Sciences Humaines</a:t>
              </a:r>
            </a:p>
            <a:p>
              <a:pPr algn="ctr"/>
              <a:r>
                <a:rPr lang="fr-FR" sz="1600" dirty="0" smtClean="0"/>
                <a:t>et Sociales</a:t>
              </a:r>
              <a:endParaRPr lang="fr-FR" sz="1600" dirty="0"/>
            </a:p>
          </p:txBody>
        </p:sp>
      </p:grpSp>
      <p:sp>
        <p:nvSpPr>
          <p:cNvPr id="167" name="ZoneTexte 166"/>
          <p:cNvSpPr txBox="1"/>
          <p:nvPr/>
        </p:nvSpPr>
        <p:spPr>
          <a:xfrm>
            <a:off x="6767753" y="2810130"/>
            <a:ext cx="1819242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Santé publique</a:t>
            </a:r>
            <a:endParaRPr lang="fr-FR" sz="2000" dirty="0"/>
          </a:p>
        </p:txBody>
      </p:sp>
      <p:sp>
        <p:nvSpPr>
          <p:cNvPr id="168" name="ZoneTexte 167"/>
          <p:cNvSpPr txBox="1"/>
          <p:nvPr/>
        </p:nvSpPr>
        <p:spPr>
          <a:xfrm>
            <a:off x="6646844" y="4116082"/>
            <a:ext cx="1257915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Mesures &amp; Pollution</a:t>
            </a:r>
            <a:endParaRPr lang="fr-FR" sz="1800" dirty="0"/>
          </a:p>
        </p:txBody>
      </p:sp>
      <p:sp>
        <p:nvSpPr>
          <p:cNvPr id="239" name="ZoneTexte 238"/>
          <p:cNvSpPr txBox="1"/>
          <p:nvPr/>
        </p:nvSpPr>
        <p:spPr>
          <a:xfrm>
            <a:off x="568753" y="453543"/>
            <a:ext cx="2764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r"/>
            <a:r>
              <a:rPr lang="fr-FR" dirty="0" smtClean="0"/>
              <a:t>- Mesures de données nucléaires</a:t>
            </a:r>
          </a:p>
          <a:p>
            <a:pPr algn="r"/>
            <a:r>
              <a:rPr lang="fr-FR" dirty="0" smtClean="0"/>
              <a:t>- Simulation d’irradiation</a:t>
            </a:r>
            <a:endParaRPr lang="fr-FR" dirty="0"/>
          </a:p>
        </p:txBody>
      </p:sp>
      <p:sp>
        <p:nvSpPr>
          <p:cNvPr id="240" name="ZoneTexte 239"/>
          <p:cNvSpPr txBox="1"/>
          <p:nvPr/>
        </p:nvSpPr>
        <p:spPr>
          <a:xfrm>
            <a:off x="-71408" y="913525"/>
            <a:ext cx="220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r"/>
            <a:r>
              <a:rPr lang="fr-FR" dirty="0" smtClean="0"/>
              <a:t>- Dispersion radionucléides</a:t>
            </a:r>
          </a:p>
          <a:p>
            <a:pPr algn="r"/>
            <a:r>
              <a:rPr lang="fr-FR" dirty="0" smtClean="0"/>
              <a:t>- </a:t>
            </a:r>
            <a:r>
              <a:rPr lang="fr-FR" dirty="0"/>
              <a:t>Corrosion</a:t>
            </a:r>
          </a:p>
        </p:txBody>
      </p:sp>
      <p:sp>
        <p:nvSpPr>
          <p:cNvPr id="241" name="ZoneTexte 240"/>
          <p:cNvSpPr txBox="1"/>
          <p:nvPr/>
        </p:nvSpPr>
        <p:spPr>
          <a:xfrm>
            <a:off x="624530" y="1417421"/>
            <a:ext cx="1422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fr-FR" dirty="0" smtClean="0"/>
              <a:t>- Procédés de séparation</a:t>
            </a:r>
          </a:p>
          <a:p>
            <a:r>
              <a:rPr lang="fr-FR" dirty="0" smtClean="0"/>
              <a:t>- Agents </a:t>
            </a:r>
            <a:r>
              <a:rPr lang="fr-FR" dirty="0" err="1" smtClean="0"/>
              <a:t>décontaminants</a:t>
            </a:r>
            <a:endParaRPr lang="fr-FR" dirty="0"/>
          </a:p>
        </p:txBody>
      </p:sp>
      <p:sp>
        <p:nvSpPr>
          <p:cNvPr id="242" name="ZoneTexte 241"/>
          <p:cNvSpPr txBox="1"/>
          <p:nvPr/>
        </p:nvSpPr>
        <p:spPr>
          <a:xfrm>
            <a:off x="176510" y="2335381"/>
            <a:ext cx="2111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fr-FR" dirty="0" smtClean="0"/>
              <a:t>- Labo-sur</a:t>
            </a:r>
          </a:p>
          <a:p>
            <a:r>
              <a:rPr lang="fr-FR" dirty="0"/>
              <a:t> </a:t>
            </a:r>
            <a:r>
              <a:rPr lang="fr-FR" dirty="0" smtClean="0"/>
              <a:t>       -puce</a:t>
            </a:r>
          </a:p>
          <a:p>
            <a:r>
              <a:rPr lang="fr-FR" dirty="0" smtClean="0"/>
              <a:t>- Procédés d’élaboration</a:t>
            </a:r>
          </a:p>
        </p:txBody>
      </p:sp>
      <p:sp>
        <p:nvSpPr>
          <p:cNvPr id="243" name="ZoneTexte 242"/>
          <p:cNvSpPr txBox="1"/>
          <p:nvPr/>
        </p:nvSpPr>
        <p:spPr>
          <a:xfrm>
            <a:off x="86772" y="3490149"/>
            <a:ext cx="195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fr-FR" dirty="0" smtClean="0"/>
              <a:t>- Analyse géostatistique</a:t>
            </a:r>
          </a:p>
          <a:p>
            <a:r>
              <a:rPr lang="fr-FR" dirty="0" smtClean="0"/>
              <a:t>- Contrôle optimal</a:t>
            </a:r>
            <a:endParaRPr lang="fr-FR" dirty="0"/>
          </a:p>
        </p:txBody>
      </p:sp>
      <p:sp>
        <p:nvSpPr>
          <p:cNvPr id="244" name="ZoneTexte 243"/>
          <p:cNvSpPr txBox="1"/>
          <p:nvPr/>
        </p:nvSpPr>
        <p:spPr>
          <a:xfrm>
            <a:off x="20367" y="4424976"/>
            <a:ext cx="2781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90600" algn="ctr"/>
            <a:r>
              <a:rPr lang="fr-FR" sz="1400" dirty="0" smtClean="0"/>
              <a:t>Amélioration de la réalité virtuelle</a:t>
            </a:r>
          </a:p>
        </p:txBody>
      </p:sp>
      <p:sp>
        <p:nvSpPr>
          <p:cNvPr id="245" name="ZoneTexte 244"/>
          <p:cNvSpPr txBox="1"/>
          <p:nvPr/>
        </p:nvSpPr>
        <p:spPr>
          <a:xfrm>
            <a:off x="82879" y="4808284"/>
            <a:ext cx="1919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fr-FR" dirty="0"/>
              <a:t>Robots </a:t>
            </a:r>
            <a:r>
              <a:rPr lang="fr-FR" dirty="0" smtClean="0"/>
              <a:t>plus</a:t>
            </a:r>
          </a:p>
          <a:p>
            <a:r>
              <a:rPr lang="fr-FR" dirty="0" smtClean="0"/>
              <a:t>résistants, </a:t>
            </a:r>
            <a:r>
              <a:rPr lang="fr-FR" dirty="0"/>
              <a:t>plus </a:t>
            </a:r>
            <a:r>
              <a:rPr lang="fr-FR" dirty="0" smtClean="0"/>
              <a:t>autonomes, plus fiables</a:t>
            </a:r>
            <a:endParaRPr lang="fr-FR" dirty="0"/>
          </a:p>
        </p:txBody>
      </p:sp>
      <p:sp>
        <p:nvSpPr>
          <p:cNvPr id="246" name="ZoneTexte 245"/>
          <p:cNvSpPr txBox="1"/>
          <p:nvPr/>
        </p:nvSpPr>
        <p:spPr>
          <a:xfrm>
            <a:off x="-87085" y="5641805"/>
            <a:ext cx="289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1076325" indent="-1076325" algn="r"/>
            <a:r>
              <a:rPr lang="fr-FR" dirty="0" smtClean="0"/>
              <a:t>- Conception de nouveaux détecteurs</a:t>
            </a:r>
          </a:p>
          <a:p>
            <a:pPr algn="r"/>
            <a:r>
              <a:rPr lang="fr-FR" dirty="0" smtClean="0"/>
              <a:t>- Portabilité des instruments</a:t>
            </a:r>
          </a:p>
          <a:p>
            <a:pPr algn="r"/>
            <a:r>
              <a:rPr lang="fr-FR" dirty="0" smtClean="0"/>
              <a:t>- Géolocalisation</a:t>
            </a:r>
          </a:p>
        </p:txBody>
      </p:sp>
      <p:sp>
        <p:nvSpPr>
          <p:cNvPr id="247" name="ZoneTexte 246"/>
          <p:cNvSpPr txBox="1"/>
          <p:nvPr/>
        </p:nvSpPr>
        <p:spPr>
          <a:xfrm>
            <a:off x="6156400" y="5833965"/>
            <a:ext cx="174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fr-FR" dirty="0"/>
              <a:t>Micro </a:t>
            </a:r>
            <a:r>
              <a:rPr lang="fr-FR" dirty="0" smtClean="0"/>
              <a:t>fluidique pour les labo-sur-puce</a:t>
            </a:r>
            <a:endParaRPr lang="fr-FR" dirty="0"/>
          </a:p>
        </p:txBody>
      </p:sp>
      <p:sp>
        <p:nvSpPr>
          <p:cNvPr id="248" name="Rectangle 247"/>
          <p:cNvSpPr/>
          <p:nvPr/>
        </p:nvSpPr>
        <p:spPr>
          <a:xfrm>
            <a:off x="6456122" y="5425666"/>
            <a:ext cx="172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Dépollution des sols</a:t>
            </a:r>
            <a:endParaRPr lang="fr-FR" sz="1400" dirty="0"/>
          </a:p>
        </p:txBody>
      </p:sp>
      <p:sp>
        <p:nvSpPr>
          <p:cNvPr id="249" name="Rectangle 248"/>
          <p:cNvSpPr/>
          <p:nvPr/>
        </p:nvSpPr>
        <p:spPr>
          <a:xfrm>
            <a:off x="7623110" y="3958121"/>
            <a:ext cx="1694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/>
            <a:r>
              <a:rPr lang="fr-FR" sz="1400" dirty="0" smtClean="0"/>
              <a:t>- Migration de</a:t>
            </a:r>
          </a:p>
          <a:p>
            <a:pPr marL="265113"/>
            <a:r>
              <a:rPr lang="fr-FR" sz="1400" dirty="0" smtClean="0"/>
              <a:t>radionucléides</a:t>
            </a:r>
          </a:p>
          <a:p>
            <a:pPr marL="265113"/>
            <a:r>
              <a:rPr lang="fr-FR" sz="1200" dirty="0" smtClean="0"/>
              <a:t>(sols) </a:t>
            </a:r>
          </a:p>
          <a:p>
            <a:pPr indent="265113"/>
            <a:r>
              <a:rPr lang="fr-FR" sz="1400" dirty="0" smtClean="0"/>
              <a:t>- Mesures environnementales</a:t>
            </a:r>
            <a:endParaRPr lang="fr-FR" sz="1400" dirty="0"/>
          </a:p>
        </p:txBody>
      </p:sp>
      <p:sp>
        <p:nvSpPr>
          <p:cNvPr id="250" name="Rectangle 249"/>
          <p:cNvSpPr/>
          <p:nvPr/>
        </p:nvSpPr>
        <p:spPr>
          <a:xfrm>
            <a:off x="8101607" y="3482028"/>
            <a:ext cx="122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Impact des</a:t>
            </a:r>
          </a:p>
          <a:p>
            <a:r>
              <a:rPr lang="fr-FR" sz="1400" dirty="0" smtClean="0"/>
              <a:t>faibles doses</a:t>
            </a:r>
            <a:endParaRPr lang="fr-FR" sz="1400" dirty="0"/>
          </a:p>
        </p:txBody>
      </p:sp>
      <p:sp>
        <p:nvSpPr>
          <p:cNvPr id="251" name="ZoneTexte 250"/>
          <p:cNvSpPr txBox="1"/>
          <p:nvPr/>
        </p:nvSpPr>
        <p:spPr>
          <a:xfrm>
            <a:off x="7194510" y="1191095"/>
            <a:ext cx="2058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fr-FR" sz="1400" dirty="0" smtClean="0"/>
              <a:t>- Stratégies de démantèlement</a:t>
            </a:r>
          </a:p>
          <a:p>
            <a:pPr marL="265113"/>
            <a:r>
              <a:rPr lang="fr-FR" sz="1400" dirty="0" smtClean="0"/>
              <a:t>- Filières de formation</a:t>
            </a:r>
          </a:p>
        </p:txBody>
      </p:sp>
      <p:sp>
        <p:nvSpPr>
          <p:cNvPr id="252" name="ZoneTexte 251"/>
          <p:cNvSpPr txBox="1"/>
          <p:nvPr/>
        </p:nvSpPr>
        <p:spPr>
          <a:xfrm>
            <a:off x="6777331" y="483231"/>
            <a:ext cx="1653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- Stratégies de démantèlement</a:t>
            </a:r>
          </a:p>
          <a:p>
            <a:r>
              <a:rPr lang="fr-FR" sz="1400" dirty="0" smtClean="0"/>
              <a:t>- Attentes sociétales</a:t>
            </a:r>
          </a:p>
        </p:txBody>
      </p:sp>
      <p:sp>
        <p:nvSpPr>
          <p:cNvPr id="253" name="ZoneTexte 252"/>
          <p:cNvSpPr txBox="1"/>
          <p:nvPr/>
        </p:nvSpPr>
        <p:spPr>
          <a:xfrm>
            <a:off x="7587963" y="2026798"/>
            <a:ext cx="136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Etudes du cadre juridique </a:t>
            </a:r>
            <a:r>
              <a:rPr lang="fr-FR" sz="1200" dirty="0" smtClean="0"/>
              <a:t>(état final, déchets…)</a:t>
            </a:r>
            <a:endParaRPr lang="fr-FR" sz="1400" dirty="0" smtClean="0"/>
          </a:p>
        </p:txBody>
      </p:sp>
      <p:sp>
        <p:nvSpPr>
          <p:cNvPr id="256" name="Rectangle 255"/>
          <p:cNvSpPr/>
          <p:nvPr/>
        </p:nvSpPr>
        <p:spPr>
          <a:xfrm>
            <a:off x="7196328" y="3168086"/>
            <a:ext cx="214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Etudes épidémiologiques</a:t>
            </a:r>
            <a:endParaRPr lang="fr-FR" sz="1400" dirty="0"/>
          </a:p>
        </p:txBody>
      </p:sp>
      <p:sp>
        <p:nvSpPr>
          <p:cNvPr id="54" name="ZoneTexte 53"/>
          <p:cNvSpPr txBox="1"/>
          <p:nvPr/>
        </p:nvSpPr>
        <p:spPr>
          <a:xfrm>
            <a:off x="157808" y="51054"/>
            <a:ext cx="387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II) Le Projet DEMAIN</a:t>
            </a:r>
            <a:endParaRPr lang="fr-FR" dirty="0"/>
          </a:p>
        </p:txBody>
      </p:sp>
      <p:sp>
        <p:nvSpPr>
          <p:cNvPr id="142" name="ZoneTexte 141"/>
          <p:cNvSpPr txBox="1"/>
          <p:nvPr/>
        </p:nvSpPr>
        <p:spPr>
          <a:xfrm>
            <a:off x="2176955" y="955517"/>
            <a:ext cx="1030560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Physico</a:t>
            </a:r>
          </a:p>
          <a:p>
            <a:r>
              <a:rPr lang="fr-FR" sz="1800" dirty="0" smtClean="0"/>
              <a:t>- chimie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265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67" grpId="0" animBg="1"/>
      <p:bldP spid="168" grpId="0" animBg="1"/>
      <p:bldP spid="239" grpId="0" animBg="1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6" grpId="0"/>
      <p:bldP spid="1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ZoneTexte 89"/>
          <p:cNvSpPr txBox="1"/>
          <p:nvPr/>
        </p:nvSpPr>
        <p:spPr>
          <a:xfrm>
            <a:off x="157807" y="608449"/>
            <a:ext cx="20701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Laboratoires partenaires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05359" y="6473952"/>
            <a:ext cx="373328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1818262" y="692573"/>
            <a:ext cx="5472854" cy="5472854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3351457" y="438142"/>
            <a:ext cx="1150864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Physique nucléaire</a:t>
            </a:r>
            <a:endParaRPr lang="fr-FR" sz="1800" dirty="0"/>
          </a:p>
        </p:txBody>
      </p:sp>
      <p:sp>
        <p:nvSpPr>
          <p:cNvPr id="142" name="ZoneTexte 141"/>
          <p:cNvSpPr txBox="1"/>
          <p:nvPr/>
        </p:nvSpPr>
        <p:spPr>
          <a:xfrm>
            <a:off x="2176955" y="955517"/>
            <a:ext cx="1030560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Physico</a:t>
            </a:r>
          </a:p>
          <a:p>
            <a:r>
              <a:rPr lang="fr-FR" sz="1800" dirty="0" smtClean="0"/>
              <a:t>- chimie</a:t>
            </a:r>
            <a:endParaRPr lang="fr-FR" sz="1800" dirty="0"/>
          </a:p>
        </p:txBody>
      </p:sp>
      <p:sp>
        <p:nvSpPr>
          <p:cNvPr id="143" name="ZoneTexte 142"/>
          <p:cNvSpPr txBox="1"/>
          <p:nvPr/>
        </p:nvSpPr>
        <p:spPr>
          <a:xfrm>
            <a:off x="1587502" y="1719173"/>
            <a:ext cx="1050289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/>
              <a:t>Chimie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4769707" y="514994"/>
            <a:ext cx="2006864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/>
              <a:t>Sciences Humaines et Sociales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4780688" y="5590565"/>
            <a:ext cx="1368514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/>
              <a:t>Mécanique des fluides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1068225" y="2387052"/>
            <a:ext cx="1358982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/>
              <a:t>Matériaux</a:t>
            </a:r>
          </a:p>
        </p:txBody>
      </p:sp>
      <p:sp>
        <p:nvSpPr>
          <p:cNvPr id="147" name="ZoneTexte 146"/>
          <p:cNvSpPr txBox="1"/>
          <p:nvPr/>
        </p:nvSpPr>
        <p:spPr>
          <a:xfrm>
            <a:off x="2772446" y="5539646"/>
            <a:ext cx="1735726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Instrumentation &amp; Méthodes</a:t>
            </a:r>
            <a:endParaRPr lang="fr-FR" sz="1800" dirty="0"/>
          </a:p>
        </p:txBody>
      </p:sp>
      <p:sp>
        <p:nvSpPr>
          <p:cNvPr id="148" name="ZoneTexte 147"/>
          <p:cNvSpPr txBox="1"/>
          <p:nvPr/>
        </p:nvSpPr>
        <p:spPr>
          <a:xfrm>
            <a:off x="6876932" y="3448695"/>
            <a:ext cx="1224122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Biologie</a:t>
            </a:r>
            <a:endParaRPr lang="fr-FR" sz="2000" dirty="0"/>
          </a:p>
        </p:txBody>
      </p:sp>
      <p:sp>
        <p:nvSpPr>
          <p:cNvPr id="151" name="ZoneTexte 150"/>
          <p:cNvSpPr txBox="1"/>
          <p:nvPr/>
        </p:nvSpPr>
        <p:spPr>
          <a:xfrm>
            <a:off x="6039392" y="4988803"/>
            <a:ext cx="1604592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Remédiation</a:t>
            </a:r>
            <a:endParaRPr lang="fr-FR" sz="2000" dirty="0"/>
          </a:p>
        </p:txBody>
      </p:sp>
      <p:sp>
        <p:nvSpPr>
          <p:cNvPr id="152" name="ZoneTexte 151"/>
          <p:cNvSpPr txBox="1"/>
          <p:nvPr/>
        </p:nvSpPr>
        <p:spPr>
          <a:xfrm>
            <a:off x="6157453" y="1452321"/>
            <a:ext cx="1344960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/>
              <a:t>Economie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6721046" y="2099607"/>
            <a:ext cx="824264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Droit</a:t>
            </a:r>
            <a:endParaRPr lang="fr-FR" sz="2000" dirty="0"/>
          </a:p>
        </p:txBody>
      </p:sp>
      <p:sp>
        <p:nvSpPr>
          <p:cNvPr id="154" name="ZoneTexte 153"/>
          <p:cNvSpPr txBox="1"/>
          <p:nvPr/>
        </p:nvSpPr>
        <p:spPr>
          <a:xfrm>
            <a:off x="1407497" y="4788748"/>
            <a:ext cx="1421108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/>
              <a:t>Robotique</a:t>
            </a:r>
          </a:p>
        </p:txBody>
      </p:sp>
      <p:sp>
        <p:nvSpPr>
          <p:cNvPr id="155" name="ZoneTexte 154"/>
          <p:cNvSpPr txBox="1"/>
          <p:nvPr/>
        </p:nvSpPr>
        <p:spPr>
          <a:xfrm>
            <a:off x="465773" y="3119909"/>
            <a:ext cx="1847504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Mathématiques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737938" y="3996542"/>
            <a:ext cx="1660744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Informatique</a:t>
            </a:r>
            <a:endParaRPr lang="fr-FR" sz="2000" dirty="0"/>
          </a:p>
        </p:txBody>
      </p:sp>
      <p:pic>
        <p:nvPicPr>
          <p:cNvPr id="157" name="Image 1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884" y="1113819"/>
            <a:ext cx="996384" cy="3263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7" name="Groupe 6"/>
          <p:cNvGrpSpPr/>
          <p:nvPr/>
        </p:nvGrpSpPr>
        <p:grpSpPr>
          <a:xfrm>
            <a:off x="2772000" y="1629001"/>
            <a:ext cx="3600000" cy="3600000"/>
            <a:chOff x="2772000" y="1629001"/>
            <a:chExt cx="3600000" cy="3600000"/>
          </a:xfrm>
        </p:grpSpPr>
        <p:sp>
          <p:nvSpPr>
            <p:cNvPr id="149" name="Arc plein 148"/>
            <p:cNvSpPr/>
            <p:nvPr/>
          </p:nvSpPr>
          <p:spPr>
            <a:xfrm>
              <a:off x="2772000" y="1629417"/>
              <a:ext cx="3600000" cy="3599167"/>
            </a:xfrm>
            <a:prstGeom prst="blockArc">
              <a:avLst>
                <a:gd name="adj1" fmla="val 11909281"/>
                <a:gd name="adj2" fmla="val 16165137"/>
                <a:gd name="adj3" fmla="val 17558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50" name="ZoneTexte 149"/>
            <p:cNvSpPr txBox="1"/>
            <p:nvPr/>
          </p:nvSpPr>
          <p:spPr>
            <a:xfrm rot="19283866">
              <a:off x="2989973" y="2139317"/>
              <a:ext cx="1405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Sciences dures</a:t>
              </a:r>
              <a:endParaRPr lang="fr-FR" sz="1600" dirty="0"/>
            </a:p>
          </p:txBody>
        </p:sp>
        <p:sp>
          <p:nvSpPr>
            <p:cNvPr id="159" name="Arc plein 158"/>
            <p:cNvSpPr/>
            <p:nvPr/>
          </p:nvSpPr>
          <p:spPr>
            <a:xfrm rot="4316458">
              <a:off x="2772000" y="1629417"/>
              <a:ext cx="3600000" cy="3599167"/>
            </a:xfrm>
            <a:prstGeom prst="blockArc">
              <a:avLst>
                <a:gd name="adj1" fmla="val 11876155"/>
                <a:gd name="adj2" fmla="val 16165137"/>
                <a:gd name="adj3" fmla="val 17558"/>
              </a:avLst>
            </a:prstGeom>
            <a:solidFill>
              <a:srgbClr val="CC99FF"/>
            </a:solidFill>
            <a:ln w="38100"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0" name="Arc plein 159"/>
            <p:cNvSpPr/>
            <p:nvPr/>
          </p:nvSpPr>
          <p:spPr>
            <a:xfrm rot="8632419">
              <a:off x="2772000" y="1629417"/>
              <a:ext cx="3600000" cy="3599167"/>
            </a:xfrm>
            <a:prstGeom prst="blockArc">
              <a:avLst>
                <a:gd name="adj1" fmla="val 11876155"/>
                <a:gd name="adj2" fmla="val 16165137"/>
                <a:gd name="adj3" fmla="val 17558"/>
              </a:avLst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1" name="Arc plein 160"/>
            <p:cNvSpPr/>
            <p:nvPr/>
          </p:nvSpPr>
          <p:spPr>
            <a:xfrm rot="12940777">
              <a:off x="2772000" y="1629417"/>
              <a:ext cx="3600000" cy="3599167"/>
            </a:xfrm>
            <a:prstGeom prst="blockArc">
              <a:avLst>
                <a:gd name="adj1" fmla="val 11876155"/>
                <a:gd name="adj2" fmla="val 16165137"/>
                <a:gd name="adj3" fmla="val 17558"/>
              </a:avLst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2" name="Arc plein 161"/>
            <p:cNvSpPr/>
            <p:nvPr/>
          </p:nvSpPr>
          <p:spPr>
            <a:xfrm rot="17271442">
              <a:off x="2772000" y="1629417"/>
              <a:ext cx="3600000" cy="3599167"/>
            </a:xfrm>
            <a:prstGeom prst="blockArc">
              <a:avLst>
                <a:gd name="adj1" fmla="val 11910831"/>
                <a:gd name="adj2" fmla="val 16165137"/>
                <a:gd name="adj3" fmla="val 17558"/>
              </a:avLst>
            </a:prstGeom>
            <a:solidFill>
              <a:srgbClr val="FFFFCC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3" name="ZoneTexte 162"/>
            <p:cNvSpPr txBox="1"/>
            <p:nvPr/>
          </p:nvSpPr>
          <p:spPr>
            <a:xfrm rot="4087082">
              <a:off x="2600800" y="3625649"/>
              <a:ext cx="12736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Informatique</a:t>
              </a:r>
            </a:p>
            <a:p>
              <a:pPr algn="ctr"/>
              <a:r>
                <a:rPr lang="fr-FR" sz="1600" dirty="0" smtClean="0"/>
                <a:t>&amp; Robotique</a:t>
              </a:r>
            </a:p>
          </p:txBody>
        </p:sp>
        <p:sp>
          <p:nvSpPr>
            <p:cNvPr id="164" name="ZoneTexte 163"/>
            <p:cNvSpPr txBox="1"/>
            <p:nvPr/>
          </p:nvSpPr>
          <p:spPr>
            <a:xfrm>
              <a:off x="3814943" y="4576661"/>
              <a:ext cx="15353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Instrumentation</a:t>
              </a:r>
            </a:p>
            <a:p>
              <a:pPr algn="ctr"/>
              <a:r>
                <a:rPr lang="fr-FR" sz="1600" dirty="0" smtClean="0"/>
                <a:t>&amp; Applications</a:t>
              </a:r>
            </a:p>
          </p:txBody>
        </p:sp>
        <p:sp>
          <p:nvSpPr>
            <p:cNvPr id="165" name="ZoneTexte 164"/>
            <p:cNvSpPr txBox="1"/>
            <p:nvPr/>
          </p:nvSpPr>
          <p:spPr>
            <a:xfrm rot="17444503">
              <a:off x="5175394" y="3590814"/>
              <a:ext cx="14648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Environnement</a:t>
              </a:r>
            </a:p>
            <a:p>
              <a:pPr algn="ctr"/>
              <a:r>
                <a:rPr lang="fr-FR" sz="1600" dirty="0" smtClean="0"/>
                <a:t>&amp; Santé</a:t>
              </a:r>
            </a:p>
          </p:txBody>
        </p:sp>
        <p:sp>
          <p:nvSpPr>
            <p:cNvPr id="166" name="ZoneTexte 165"/>
            <p:cNvSpPr txBox="1"/>
            <p:nvPr/>
          </p:nvSpPr>
          <p:spPr>
            <a:xfrm rot="2135369">
              <a:off x="4526841" y="1999334"/>
              <a:ext cx="17716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Sciences Humaines</a:t>
              </a:r>
            </a:p>
            <a:p>
              <a:pPr algn="ctr"/>
              <a:r>
                <a:rPr lang="fr-FR" sz="1600" dirty="0" smtClean="0"/>
                <a:t>et Sociales</a:t>
              </a:r>
              <a:endParaRPr lang="fr-FR" sz="1600" dirty="0"/>
            </a:p>
          </p:txBody>
        </p:sp>
      </p:grpSp>
      <p:sp>
        <p:nvSpPr>
          <p:cNvPr id="167" name="ZoneTexte 166"/>
          <p:cNvSpPr txBox="1"/>
          <p:nvPr/>
        </p:nvSpPr>
        <p:spPr>
          <a:xfrm>
            <a:off x="6767753" y="2810130"/>
            <a:ext cx="1819242" cy="400110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2000" dirty="0" smtClean="0"/>
              <a:t>Santé publique</a:t>
            </a:r>
            <a:endParaRPr lang="fr-FR" sz="2000" dirty="0"/>
          </a:p>
        </p:txBody>
      </p:sp>
      <p:sp>
        <p:nvSpPr>
          <p:cNvPr id="168" name="ZoneTexte 167"/>
          <p:cNvSpPr txBox="1"/>
          <p:nvPr/>
        </p:nvSpPr>
        <p:spPr>
          <a:xfrm>
            <a:off x="6646844" y="4116082"/>
            <a:ext cx="1257915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Mesures &amp; Pollution</a:t>
            </a:r>
            <a:endParaRPr lang="fr-FR" sz="1800" dirty="0"/>
          </a:p>
        </p:txBody>
      </p:sp>
      <p:pic>
        <p:nvPicPr>
          <p:cNvPr id="169" name="Image 16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809" y="727790"/>
            <a:ext cx="724106" cy="24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82" name="Groupe 181"/>
          <p:cNvGrpSpPr/>
          <p:nvPr/>
        </p:nvGrpSpPr>
        <p:grpSpPr>
          <a:xfrm>
            <a:off x="1756624" y="876975"/>
            <a:ext cx="491771" cy="380046"/>
            <a:chOff x="725425" y="488021"/>
            <a:chExt cx="762000" cy="588882"/>
          </a:xfrm>
        </p:grpSpPr>
        <p:sp>
          <p:nvSpPr>
            <p:cNvPr id="236" name="Rectangle 235"/>
            <p:cNvSpPr/>
            <p:nvPr/>
          </p:nvSpPr>
          <p:spPr>
            <a:xfrm>
              <a:off x="725425" y="489854"/>
              <a:ext cx="762000" cy="5852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7" name="Image 23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30" y="488021"/>
              <a:ext cx="741991" cy="588882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183" name="Groupe 182"/>
          <p:cNvGrpSpPr/>
          <p:nvPr/>
        </p:nvGrpSpPr>
        <p:grpSpPr>
          <a:xfrm>
            <a:off x="1343414" y="1470739"/>
            <a:ext cx="710279" cy="330046"/>
            <a:chOff x="552918" y="869396"/>
            <a:chExt cx="881819" cy="409756"/>
          </a:xfrm>
        </p:grpSpPr>
        <p:sp>
          <p:nvSpPr>
            <p:cNvPr id="234" name="Rectangle 233"/>
            <p:cNvSpPr/>
            <p:nvPr/>
          </p:nvSpPr>
          <p:spPr>
            <a:xfrm>
              <a:off x="552918" y="869396"/>
              <a:ext cx="881819" cy="409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5" name="Image 23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029" y="877239"/>
              <a:ext cx="841596" cy="39407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184" name="Image 18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49" y="1775440"/>
            <a:ext cx="725830" cy="3585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5" name="Image 18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32" y="2217164"/>
            <a:ext cx="926707" cy="2521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6" name="Image 18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737" y="2726333"/>
            <a:ext cx="876875" cy="3069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87" name="Groupe 186"/>
          <p:cNvGrpSpPr/>
          <p:nvPr/>
        </p:nvGrpSpPr>
        <p:grpSpPr>
          <a:xfrm>
            <a:off x="2387052" y="2321488"/>
            <a:ext cx="394995" cy="509486"/>
            <a:chOff x="635094" y="4314701"/>
            <a:chExt cx="549022" cy="708159"/>
          </a:xfrm>
        </p:grpSpPr>
        <p:sp>
          <p:nvSpPr>
            <p:cNvPr id="232" name="Rectangle 231"/>
            <p:cNvSpPr/>
            <p:nvPr/>
          </p:nvSpPr>
          <p:spPr>
            <a:xfrm>
              <a:off x="635094" y="4315403"/>
              <a:ext cx="549022" cy="7067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3" name="Image 23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94" y="4314701"/>
              <a:ext cx="549022" cy="708159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188" name="Image 18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836" y="1044870"/>
            <a:ext cx="724106" cy="24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9" name="Image 18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790" y="2200717"/>
            <a:ext cx="724106" cy="24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90" name="Groupe 189"/>
          <p:cNvGrpSpPr/>
          <p:nvPr/>
        </p:nvGrpSpPr>
        <p:grpSpPr>
          <a:xfrm>
            <a:off x="2469285" y="1773669"/>
            <a:ext cx="491771" cy="380046"/>
            <a:chOff x="725425" y="488021"/>
            <a:chExt cx="762000" cy="588882"/>
          </a:xfrm>
        </p:grpSpPr>
        <p:sp>
          <p:nvSpPr>
            <p:cNvPr id="230" name="Rectangle 229"/>
            <p:cNvSpPr/>
            <p:nvPr/>
          </p:nvSpPr>
          <p:spPr>
            <a:xfrm>
              <a:off x="725425" y="489854"/>
              <a:ext cx="762000" cy="5852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1" name="Image 2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30" y="488021"/>
              <a:ext cx="741991" cy="588882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191" name="Groupe 190"/>
          <p:cNvGrpSpPr/>
          <p:nvPr/>
        </p:nvGrpSpPr>
        <p:grpSpPr>
          <a:xfrm>
            <a:off x="647341" y="2487974"/>
            <a:ext cx="491771" cy="380046"/>
            <a:chOff x="725425" y="488021"/>
            <a:chExt cx="762000" cy="588882"/>
          </a:xfrm>
        </p:grpSpPr>
        <p:sp>
          <p:nvSpPr>
            <p:cNvPr id="228" name="Rectangle 227"/>
            <p:cNvSpPr/>
            <p:nvPr/>
          </p:nvSpPr>
          <p:spPr>
            <a:xfrm>
              <a:off x="725425" y="489854"/>
              <a:ext cx="762000" cy="5852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9" name="Image 2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30" y="488021"/>
              <a:ext cx="741991" cy="588882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192" name="Image 19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36" y="2758324"/>
            <a:ext cx="717883" cy="2791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4" name="Image 19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10" y="2464224"/>
            <a:ext cx="626627" cy="3683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5" name="Image 19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345" y="3276644"/>
            <a:ext cx="724106" cy="24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6" name="Image 19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92" y="4541392"/>
            <a:ext cx="669620" cy="327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Image 19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871" y="3937121"/>
            <a:ext cx="724106" cy="24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9" name="Image 19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546" y="5358596"/>
            <a:ext cx="876875" cy="3069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1" name="Image 20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68" y="4829503"/>
            <a:ext cx="724106" cy="24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2" name="Image 20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326" y="5256153"/>
            <a:ext cx="746220" cy="3465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3" name="Image 20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637" y="6166522"/>
            <a:ext cx="876875" cy="3069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04" name="Groupe 203"/>
          <p:cNvGrpSpPr/>
          <p:nvPr/>
        </p:nvGrpSpPr>
        <p:grpSpPr>
          <a:xfrm>
            <a:off x="3797423" y="6129028"/>
            <a:ext cx="491771" cy="380046"/>
            <a:chOff x="725425" y="488021"/>
            <a:chExt cx="762000" cy="588882"/>
          </a:xfrm>
        </p:grpSpPr>
        <p:sp>
          <p:nvSpPr>
            <p:cNvPr id="220" name="Rectangle 219"/>
            <p:cNvSpPr/>
            <p:nvPr/>
          </p:nvSpPr>
          <p:spPr>
            <a:xfrm>
              <a:off x="725425" y="489854"/>
              <a:ext cx="762000" cy="5852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1" name="Image 2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30" y="488021"/>
              <a:ext cx="741991" cy="588882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205" name="Image 20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653" y="5383024"/>
            <a:ext cx="724106" cy="24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6" name="Image 20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083" y="6182617"/>
            <a:ext cx="717883" cy="2791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7" name="Image 20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017" y="6214948"/>
            <a:ext cx="926707" cy="2521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08" name="Groupe 207"/>
          <p:cNvGrpSpPr/>
          <p:nvPr/>
        </p:nvGrpSpPr>
        <p:grpSpPr>
          <a:xfrm>
            <a:off x="6037132" y="5707591"/>
            <a:ext cx="491771" cy="380046"/>
            <a:chOff x="725425" y="488021"/>
            <a:chExt cx="762000" cy="588882"/>
          </a:xfrm>
        </p:grpSpPr>
        <p:sp>
          <p:nvSpPr>
            <p:cNvPr id="218" name="Rectangle 217"/>
            <p:cNvSpPr/>
            <p:nvPr/>
          </p:nvSpPr>
          <p:spPr>
            <a:xfrm>
              <a:off x="725425" y="489854"/>
              <a:ext cx="762000" cy="5852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9" name="Image 2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30" y="488021"/>
              <a:ext cx="741991" cy="588882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209" name="Image 20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877" y="5329977"/>
            <a:ext cx="876875" cy="3069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0" name="Image 20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635" y="5140214"/>
            <a:ext cx="746220" cy="3465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1" name="Image 2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7" y="4900461"/>
            <a:ext cx="571131" cy="3712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2" name="Image 21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49" y="4333985"/>
            <a:ext cx="571131" cy="3712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3" name="Image 2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67" y="3470313"/>
            <a:ext cx="649527" cy="4122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4" name="Image 213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9338" y="2104093"/>
            <a:ext cx="775654" cy="282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5" name="Image 2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300" y="1940620"/>
            <a:ext cx="720696" cy="2522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6" name="Image 215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400"/>
          <a:stretch/>
        </p:blipFill>
        <p:spPr>
          <a:xfrm>
            <a:off x="7392670" y="1542735"/>
            <a:ext cx="645078" cy="3606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7" name="Image 216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306" y="421236"/>
            <a:ext cx="496534" cy="5533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891" y="2421976"/>
            <a:ext cx="787154" cy="2755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" name="Groupe 3"/>
          <p:cNvGrpSpPr/>
          <p:nvPr/>
        </p:nvGrpSpPr>
        <p:grpSpPr>
          <a:xfrm>
            <a:off x="6100793" y="1077707"/>
            <a:ext cx="928627" cy="305936"/>
            <a:chOff x="6155109" y="1058197"/>
            <a:chExt cx="928627" cy="305936"/>
          </a:xfrm>
        </p:grpSpPr>
        <p:sp>
          <p:nvSpPr>
            <p:cNvPr id="3" name="Rectangle 2"/>
            <p:cNvSpPr/>
            <p:nvPr/>
          </p:nvSpPr>
          <p:spPr>
            <a:xfrm>
              <a:off x="6155109" y="1058197"/>
              <a:ext cx="928627" cy="305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1989" y="1067206"/>
              <a:ext cx="913746" cy="29189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95" name="ZoneTexte 94"/>
          <p:cNvSpPr txBox="1"/>
          <p:nvPr/>
        </p:nvSpPr>
        <p:spPr>
          <a:xfrm>
            <a:off x="3642035" y="2876538"/>
            <a:ext cx="1878982" cy="111025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Synergies possibles entre laboratoires</a:t>
            </a:r>
            <a:endParaRPr lang="fr-FR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64" y="3356086"/>
            <a:ext cx="724306" cy="1906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247" y="3991913"/>
            <a:ext cx="724306" cy="1906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185" y="4880330"/>
            <a:ext cx="724306" cy="1906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9" name="ZoneTexte 88"/>
          <p:cNvSpPr txBox="1"/>
          <p:nvPr/>
        </p:nvSpPr>
        <p:spPr>
          <a:xfrm>
            <a:off x="157808" y="51054"/>
            <a:ext cx="387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II) Le Projet DEMAIN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1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4217789" y="665110"/>
            <a:ext cx="4597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autour de </a:t>
            </a:r>
            <a:r>
              <a:rPr lang="fr-FR" sz="2000" b="1" u="sng" dirty="0" smtClean="0">
                <a:solidFill>
                  <a:srgbClr val="000066"/>
                </a:solidFill>
                <a:latin typeface="Comic Sans MS" pitchFamily="66" charset="0"/>
              </a:rPr>
              <a:t>Grands axes thématiques</a:t>
            </a:r>
            <a:endParaRPr lang="fr-FR" u="sng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20696" y="1557339"/>
            <a:ext cx="1691312" cy="900000"/>
          </a:xfrm>
          <a:prstGeom prst="rect">
            <a:avLst/>
          </a:prstGeom>
          <a:solidFill>
            <a:srgbClr val="FFCC99"/>
          </a:solidFill>
          <a:ln w="38100">
            <a:solidFill>
              <a:srgbClr val="FF66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000" b="1" dirty="0" smtClean="0"/>
              <a:t>Santé des travailleurs</a:t>
            </a:r>
            <a:endParaRPr lang="fr-FR" sz="20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129344" y="3194329"/>
            <a:ext cx="2074016" cy="900000"/>
          </a:xfrm>
          <a:prstGeom prst="rect">
            <a:avLst/>
          </a:prstGeom>
          <a:solidFill>
            <a:srgbClr val="66FF99"/>
          </a:solidFill>
          <a:ln w="38100"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000" b="1" dirty="0" smtClean="0"/>
              <a:t>Protection de l’environnement</a:t>
            </a:r>
            <a:endParaRPr lang="fr-FR" sz="20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35520" y="4979872"/>
            <a:ext cx="1261665" cy="900000"/>
          </a:xfrm>
          <a:prstGeom prst="rect">
            <a:avLst/>
          </a:prstGeom>
          <a:solidFill>
            <a:srgbClr val="CC99FF"/>
          </a:solidFill>
          <a:ln w="38100">
            <a:solidFill>
              <a:srgbClr val="9933FF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000" b="1" dirty="0" smtClean="0"/>
              <a:t>Volet sociétal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441104" y="1105699"/>
            <a:ext cx="663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Comment rendre le démantèlement plus sûr pour les travailleurs ?</a:t>
            </a:r>
            <a:endParaRPr lang="fr-FR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441104" y="2994513"/>
            <a:ext cx="639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fr-FR" dirty="0"/>
              <a:t>Comment rendre le démantèlement plus propre et plus durable ?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441104" y="4561610"/>
            <a:ext cx="60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fr-FR" dirty="0"/>
              <a:t>Comment alléger la charge du démantèlement sur la société, et </a:t>
            </a:r>
            <a:r>
              <a:rPr lang="fr-FR" dirty="0" smtClean="0"/>
              <a:t>préparer l’avenir </a:t>
            </a:r>
            <a:r>
              <a:rPr lang="fr-FR" dirty="0"/>
              <a:t>?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2532544" y="1495356"/>
            <a:ext cx="6163400" cy="369332"/>
            <a:chOff x="2599094" y="1675613"/>
            <a:chExt cx="6163400" cy="369332"/>
          </a:xfrm>
        </p:grpSpPr>
        <p:sp>
          <p:nvSpPr>
            <p:cNvPr id="6" name="Flèche droite 5"/>
            <p:cNvSpPr/>
            <p:nvPr/>
          </p:nvSpPr>
          <p:spPr>
            <a:xfrm>
              <a:off x="2599094" y="1766569"/>
              <a:ext cx="4102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249282" y="1675613"/>
              <a:ext cx="551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Amélioration des outils </a:t>
              </a:r>
              <a:r>
                <a:rPr lang="fr-FR" sz="1600" dirty="0" smtClean="0"/>
                <a:t>(détecteurs, robotique, </a:t>
              </a:r>
              <a:r>
                <a:rPr lang="fr-FR" sz="1600" dirty="0" err="1" smtClean="0"/>
                <a:t>cobotique</a:t>
              </a:r>
              <a:r>
                <a:rPr lang="fr-FR" sz="1600" dirty="0" smtClean="0"/>
                <a:t>…)</a:t>
              </a:r>
              <a:endParaRPr lang="fr-FR" sz="1400" dirty="0" smtClean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532544" y="5994881"/>
            <a:ext cx="3247112" cy="369332"/>
            <a:chOff x="2340887" y="5872961"/>
            <a:chExt cx="3247112" cy="369332"/>
          </a:xfrm>
        </p:grpSpPr>
        <p:sp>
          <p:nvSpPr>
            <p:cNvPr id="13" name="Flèche droite 12"/>
            <p:cNvSpPr/>
            <p:nvPr/>
          </p:nvSpPr>
          <p:spPr>
            <a:xfrm>
              <a:off x="2340887" y="5956027"/>
              <a:ext cx="4102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021188" y="5872961"/>
              <a:ext cx="2566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Anticiper les transitions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532544" y="2301706"/>
            <a:ext cx="3452371" cy="369332"/>
            <a:chOff x="2599094" y="2532516"/>
            <a:chExt cx="3452371" cy="369332"/>
          </a:xfrm>
        </p:grpSpPr>
        <p:sp>
          <p:nvSpPr>
            <p:cNvPr id="15" name="Flèche droite 14"/>
            <p:cNvSpPr/>
            <p:nvPr/>
          </p:nvSpPr>
          <p:spPr>
            <a:xfrm>
              <a:off x="2599094" y="2615582"/>
              <a:ext cx="4102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249282" y="2532516"/>
              <a:ext cx="280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Optimisation </a:t>
              </a:r>
              <a:r>
                <a:rPr lang="fr-FR" dirty="0"/>
                <a:t>des chantiers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532544" y="3437165"/>
            <a:ext cx="5033270" cy="369332"/>
            <a:chOff x="2820971" y="3214803"/>
            <a:chExt cx="5033270" cy="369332"/>
          </a:xfrm>
        </p:grpSpPr>
        <p:sp>
          <p:nvSpPr>
            <p:cNvPr id="17" name="Flèche droite 16"/>
            <p:cNvSpPr/>
            <p:nvPr/>
          </p:nvSpPr>
          <p:spPr>
            <a:xfrm>
              <a:off x="2820971" y="3280540"/>
              <a:ext cx="4102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471159" y="3214803"/>
              <a:ext cx="438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Mieux comprendre la mobilité des polluants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532544" y="3829532"/>
            <a:ext cx="5313008" cy="369332"/>
            <a:chOff x="2820971" y="3795063"/>
            <a:chExt cx="5313008" cy="369332"/>
          </a:xfrm>
        </p:grpSpPr>
        <p:sp>
          <p:nvSpPr>
            <p:cNvPr id="19" name="Flèche droite 18"/>
            <p:cNvSpPr/>
            <p:nvPr/>
          </p:nvSpPr>
          <p:spPr>
            <a:xfrm>
              <a:off x="2820971" y="3878129"/>
              <a:ext cx="4102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471159" y="3795063"/>
              <a:ext cx="4662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Étudier le stockage, le recyclage, la remédiation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532544" y="5192332"/>
            <a:ext cx="4750792" cy="369332"/>
            <a:chOff x="2340887" y="5070412"/>
            <a:chExt cx="4750792" cy="369332"/>
          </a:xfrm>
        </p:grpSpPr>
        <p:sp>
          <p:nvSpPr>
            <p:cNvPr id="21" name="Flèche droite 20"/>
            <p:cNvSpPr/>
            <p:nvPr/>
          </p:nvSpPr>
          <p:spPr>
            <a:xfrm>
              <a:off x="2340887" y="5153478"/>
              <a:ext cx="4102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021188" y="5070412"/>
              <a:ext cx="4070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Réduction des risques et incertitudes</a:t>
              </a:r>
              <a:endParaRPr lang="fr-FR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532544" y="5593606"/>
            <a:ext cx="4821913" cy="369332"/>
            <a:chOff x="2340887" y="5482821"/>
            <a:chExt cx="4821913" cy="369332"/>
          </a:xfrm>
        </p:grpSpPr>
        <p:sp>
          <p:nvSpPr>
            <p:cNvPr id="23" name="Flèche droite 22"/>
            <p:cNvSpPr/>
            <p:nvPr/>
          </p:nvSpPr>
          <p:spPr>
            <a:xfrm>
              <a:off x="2340887" y="5565887"/>
              <a:ext cx="4102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021188" y="5482821"/>
              <a:ext cx="414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Développement de la filière industrielle</a:t>
              </a:r>
              <a:endParaRPr lang="fr-FR" dirty="0"/>
            </a:p>
          </p:txBody>
        </p:sp>
      </p:grpSp>
      <p:cxnSp>
        <p:nvCxnSpPr>
          <p:cNvPr id="25" name="Connecteur droit 24"/>
          <p:cNvCxnSpPr/>
          <p:nvPr/>
        </p:nvCxnSpPr>
        <p:spPr>
          <a:xfrm>
            <a:off x="2014161" y="2842768"/>
            <a:ext cx="51156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014161" y="4432469"/>
            <a:ext cx="51156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/>
          <p:cNvGrpSpPr/>
          <p:nvPr/>
        </p:nvGrpSpPr>
        <p:grpSpPr>
          <a:xfrm>
            <a:off x="2532544" y="1902146"/>
            <a:ext cx="4383029" cy="369332"/>
            <a:chOff x="2599094" y="1676910"/>
            <a:chExt cx="4383029" cy="369332"/>
          </a:xfrm>
        </p:grpSpPr>
        <p:sp>
          <p:nvSpPr>
            <p:cNvPr id="35" name="Flèche droite 34"/>
            <p:cNvSpPr/>
            <p:nvPr/>
          </p:nvSpPr>
          <p:spPr>
            <a:xfrm>
              <a:off x="2599094" y="1766569"/>
              <a:ext cx="4102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249283" y="1676910"/>
              <a:ext cx="3732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Mieux caractériser l’espace de travail</a:t>
              </a: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157808" y="51054"/>
            <a:ext cx="387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II) Le Projet DEMAIN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57807" y="608449"/>
            <a:ext cx="3955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Organisation scientifique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 animBg="1"/>
      <p:bldP spid="42" grpId="0" animBg="1"/>
      <p:bldP spid="43" grpId="0" animBg="1"/>
      <p:bldP spid="5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984" y="3484756"/>
            <a:ext cx="1206898" cy="120689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00" y="3415564"/>
            <a:ext cx="1507072" cy="13734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55" y="2579784"/>
            <a:ext cx="1065674" cy="8693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668" y="1708944"/>
            <a:ext cx="1545848" cy="662138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267536" y="1122071"/>
            <a:ext cx="433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Partenaires industriels majeurs :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711350" y="1122071"/>
            <a:ext cx="2651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Autres partenaires :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7" r="22947"/>
          <a:stretch/>
        </p:blipFill>
        <p:spPr>
          <a:xfrm>
            <a:off x="4916435" y="1646626"/>
            <a:ext cx="656927" cy="73412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464" y="1703588"/>
            <a:ext cx="652130" cy="4389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358" y="2482254"/>
            <a:ext cx="1224513" cy="5414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529" y="3133865"/>
            <a:ext cx="1048697" cy="56021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40970" y="4976452"/>
            <a:ext cx="363842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Importance de l’indépendance académique</a:t>
            </a:r>
          </a:p>
          <a:p>
            <a:pPr algn="ctr"/>
            <a:r>
              <a:rPr lang="fr-FR" sz="1600" i="1" dirty="0" smtClean="0"/>
              <a:t>(notamment pour les sujets environnementaux et sociétaux)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106" y="2471335"/>
            <a:ext cx="800846" cy="2074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592" y="2190449"/>
            <a:ext cx="591796" cy="5917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732" y="1696582"/>
            <a:ext cx="829516" cy="40260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843345" y="3576486"/>
            <a:ext cx="115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 bien d’autres…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068" y="3804290"/>
            <a:ext cx="850306" cy="58891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671" y="4879960"/>
            <a:ext cx="1120156" cy="112015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491097" y="4586033"/>
            <a:ext cx="309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Clusters / associations :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602" y="5443212"/>
            <a:ext cx="902572" cy="90257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928" y="5608370"/>
            <a:ext cx="1248382" cy="6784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370" y="5051240"/>
            <a:ext cx="1244017" cy="69250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358" y="3649511"/>
            <a:ext cx="747889" cy="5896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909" y="1532098"/>
            <a:ext cx="598204" cy="83664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155" y="2847973"/>
            <a:ext cx="713137" cy="69631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57808" y="51054"/>
            <a:ext cx="387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II) Le Projet DEMAIN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57807" y="608449"/>
            <a:ext cx="6159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Un paysage socio-économique complexe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18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6822610" y="3957087"/>
            <a:ext cx="2260438" cy="972232"/>
            <a:chOff x="381060" y="1237957"/>
            <a:chExt cx="2602227" cy="111923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6657" y="1237957"/>
              <a:ext cx="926630" cy="973171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381060" y="1435980"/>
              <a:ext cx="2557960" cy="92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CERAP</a:t>
              </a:r>
              <a:endParaRPr lang="fr-FR" i="1" dirty="0" smtClean="0"/>
            </a:p>
            <a:p>
              <a:pPr algn="r"/>
              <a:r>
                <a:rPr lang="fr-FR" sz="1400" dirty="0" smtClean="0"/>
                <a:t>(sûreté, mesures physiques, radioprotection)</a:t>
              </a:r>
            </a:p>
          </p:txBody>
        </p:sp>
      </p:grp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790" y="1045356"/>
            <a:ext cx="1161305" cy="1175792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248340" y="5043308"/>
            <a:ext cx="4705928" cy="400110"/>
            <a:chOff x="414712" y="5463408"/>
            <a:chExt cx="4705928" cy="400110"/>
          </a:xfrm>
        </p:grpSpPr>
        <p:sp>
          <p:nvSpPr>
            <p:cNvPr id="20" name="Flèche droite 19"/>
            <p:cNvSpPr/>
            <p:nvPr/>
          </p:nvSpPr>
          <p:spPr>
            <a:xfrm>
              <a:off x="414712" y="5514392"/>
              <a:ext cx="567960" cy="2813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196832" y="5463408"/>
              <a:ext cx="3923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Début de réseau / carnet </a:t>
              </a:r>
              <a:r>
                <a:rPr lang="fr-FR" sz="2000" dirty="0" smtClean="0"/>
                <a:t>d’adresses</a:t>
              </a:r>
              <a:endParaRPr lang="fr-FR" sz="2000" dirty="0" smtClean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48340" y="5891853"/>
            <a:ext cx="6973326" cy="400110"/>
            <a:chOff x="414712" y="5887251"/>
            <a:chExt cx="6973326" cy="400110"/>
          </a:xfrm>
        </p:grpSpPr>
        <p:sp>
          <p:nvSpPr>
            <p:cNvPr id="50" name="ZoneTexte 49"/>
            <p:cNvSpPr txBox="1"/>
            <p:nvPr/>
          </p:nvSpPr>
          <p:spPr>
            <a:xfrm>
              <a:off x="1196832" y="5887251"/>
              <a:ext cx="6191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Pour certains, réunions pour approfondir les discussions</a:t>
              </a:r>
            </a:p>
          </p:txBody>
        </p:sp>
        <p:sp>
          <p:nvSpPr>
            <p:cNvPr id="51" name="Flèche droite 50"/>
            <p:cNvSpPr/>
            <p:nvPr/>
          </p:nvSpPr>
          <p:spPr>
            <a:xfrm>
              <a:off x="414712" y="5942011"/>
              <a:ext cx="567960" cy="2813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952450" y="3666751"/>
            <a:ext cx="1720961" cy="1174446"/>
            <a:chOff x="7380129" y="4154514"/>
            <a:chExt cx="1720961" cy="117444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0850" y="4154514"/>
              <a:ext cx="934148" cy="736542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7380129" y="4805740"/>
              <a:ext cx="1720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(développement de techno robotisées)</a:t>
              </a:r>
              <a:endParaRPr lang="fr-FR" dirty="0" smtClean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494507" y="2877672"/>
            <a:ext cx="2148122" cy="635802"/>
            <a:chOff x="6643196" y="3130367"/>
            <a:chExt cx="2148122" cy="635802"/>
          </a:xfrm>
        </p:grpSpPr>
        <p:sp>
          <p:nvSpPr>
            <p:cNvPr id="45" name="ZoneTexte 44"/>
            <p:cNvSpPr txBox="1"/>
            <p:nvPr/>
          </p:nvSpPr>
          <p:spPr>
            <a:xfrm>
              <a:off x="6643196" y="3458392"/>
              <a:ext cx="2148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(instrument électrochimie)</a:t>
              </a: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5589" y="3130367"/>
              <a:ext cx="983336" cy="372592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4017220" y="2122588"/>
            <a:ext cx="1707526" cy="1468807"/>
            <a:chOff x="5503568" y="2352986"/>
            <a:chExt cx="1707526" cy="1468807"/>
          </a:xfrm>
        </p:grpSpPr>
        <p:sp>
          <p:nvSpPr>
            <p:cNvPr id="38" name="ZoneTexte 37"/>
            <p:cNvSpPr txBox="1"/>
            <p:nvPr/>
          </p:nvSpPr>
          <p:spPr>
            <a:xfrm>
              <a:off x="5503568" y="3298573"/>
              <a:ext cx="17075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(spécialiste caméra Compton)</a:t>
              </a: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8161" y="2352986"/>
              <a:ext cx="832782" cy="832782"/>
            </a:xfrm>
            <a:prstGeom prst="rect">
              <a:avLst/>
            </a:prstGeom>
          </p:spPr>
        </p:pic>
      </p:grpSp>
      <p:grpSp>
        <p:nvGrpSpPr>
          <p:cNvPr id="16" name="Groupe 15"/>
          <p:cNvGrpSpPr/>
          <p:nvPr/>
        </p:nvGrpSpPr>
        <p:grpSpPr>
          <a:xfrm>
            <a:off x="7380849" y="2780096"/>
            <a:ext cx="1858480" cy="996368"/>
            <a:chOff x="4766764" y="910308"/>
            <a:chExt cx="1858480" cy="996368"/>
          </a:xfrm>
        </p:grpSpPr>
        <p:sp>
          <p:nvSpPr>
            <p:cNvPr id="32" name="ZoneTexte 31"/>
            <p:cNvSpPr txBox="1"/>
            <p:nvPr/>
          </p:nvSpPr>
          <p:spPr>
            <a:xfrm>
              <a:off x="4766764" y="1598899"/>
              <a:ext cx="1858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(revêtements durs)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806" y="910308"/>
              <a:ext cx="1250396" cy="705254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5229562" y="1969339"/>
            <a:ext cx="2228776" cy="835626"/>
            <a:chOff x="809636" y="3000703"/>
            <a:chExt cx="2228776" cy="83562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43" y="3000703"/>
              <a:ext cx="1531388" cy="627870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809636" y="3528552"/>
              <a:ext cx="2228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(dépollution d’urgence)</a:t>
              </a:r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09" y="1577786"/>
            <a:ext cx="1046538" cy="853720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5300153" y="4277387"/>
            <a:ext cx="1660897" cy="1144894"/>
            <a:chOff x="1739720" y="2825432"/>
            <a:chExt cx="1660897" cy="1144894"/>
          </a:xfrm>
        </p:grpSpPr>
        <p:sp>
          <p:nvSpPr>
            <p:cNvPr id="44" name="ZoneTexte 43"/>
            <p:cNvSpPr txBox="1"/>
            <p:nvPr/>
          </p:nvSpPr>
          <p:spPr>
            <a:xfrm>
              <a:off x="1739720" y="3447106"/>
              <a:ext cx="1660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(décontamination radioactive)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1808" y="2825432"/>
              <a:ext cx="896404" cy="896404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7443056" y="2112373"/>
            <a:ext cx="1629066" cy="835485"/>
            <a:chOff x="6927610" y="1871633"/>
            <a:chExt cx="1629066" cy="835485"/>
          </a:xfrm>
        </p:grpSpPr>
        <p:sp>
          <p:nvSpPr>
            <p:cNvPr id="35" name="ZoneTexte 34"/>
            <p:cNvSpPr txBox="1"/>
            <p:nvPr/>
          </p:nvSpPr>
          <p:spPr>
            <a:xfrm>
              <a:off x="6927610" y="2183898"/>
              <a:ext cx="1629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(Lab. Connaissance &amp; I.A. Distribuée)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5436" y="1871633"/>
              <a:ext cx="1193412" cy="314928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5258208" y="3455259"/>
            <a:ext cx="2265120" cy="1060270"/>
            <a:chOff x="3023682" y="3985796"/>
            <a:chExt cx="2265120" cy="106027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000" b="27000"/>
            <a:stretch/>
          </p:blipFill>
          <p:spPr>
            <a:xfrm>
              <a:off x="3487683" y="3985796"/>
              <a:ext cx="1337116" cy="615072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3023682" y="4522846"/>
              <a:ext cx="2265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(équipements mécaniques, calculs)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802792" y="2660475"/>
            <a:ext cx="1862274" cy="678700"/>
            <a:chOff x="4337499" y="1186402"/>
            <a:chExt cx="2618790" cy="954409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4553" y="1186402"/>
              <a:ext cx="1584683" cy="570486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4337499" y="1708005"/>
              <a:ext cx="2618790" cy="432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(solutions robotiques)</a:t>
              </a:r>
            </a:p>
          </p:txBody>
        </p:sp>
      </p:grpSp>
      <p:pic>
        <p:nvPicPr>
          <p:cNvPr id="52" name="Image 5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25" y="1690930"/>
            <a:ext cx="1518089" cy="650248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262" y="1161423"/>
            <a:ext cx="1617232" cy="87893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705" y="1137763"/>
            <a:ext cx="1687623" cy="939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8859" y="1231408"/>
            <a:ext cx="1797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(contacts directs)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6390767" y="509866"/>
            <a:ext cx="2394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(contacts via </a:t>
            </a:r>
            <a:r>
              <a:rPr lang="fr-FR" dirty="0"/>
              <a:t>les pôles/clusters)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69865" y="2604926"/>
            <a:ext cx="1796572" cy="887709"/>
            <a:chOff x="-413747" y="2248038"/>
            <a:chExt cx="2526395" cy="124832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0" y="2248038"/>
              <a:ext cx="1684380" cy="591722"/>
            </a:xfrm>
            <a:prstGeom prst="rect">
              <a:avLst/>
            </a:prstGeom>
          </p:spPr>
        </p:pic>
        <p:sp>
          <p:nvSpPr>
            <p:cNvPr id="57" name="ZoneTexte 56"/>
            <p:cNvSpPr txBox="1"/>
            <p:nvPr/>
          </p:nvSpPr>
          <p:spPr>
            <a:xfrm>
              <a:off x="-413747" y="2760593"/>
              <a:ext cx="2526395" cy="735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(conception d’appareils portatifs)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940331" y="4963545"/>
            <a:ext cx="2101634" cy="602794"/>
            <a:chOff x="364970" y="4063171"/>
            <a:chExt cx="2101634" cy="602794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880" y="4063171"/>
              <a:ext cx="1633814" cy="256742"/>
            </a:xfrm>
            <a:prstGeom prst="rect">
              <a:avLst/>
            </a:prstGeom>
          </p:spPr>
        </p:pic>
        <p:sp>
          <p:nvSpPr>
            <p:cNvPr id="59" name="ZoneTexte 58"/>
            <p:cNvSpPr txBox="1"/>
            <p:nvPr/>
          </p:nvSpPr>
          <p:spPr>
            <a:xfrm>
              <a:off x="364970" y="4358188"/>
              <a:ext cx="2101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(équipements nucléaires)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090775" y="3582413"/>
            <a:ext cx="2101634" cy="1321861"/>
            <a:chOff x="1133579" y="4220245"/>
            <a:chExt cx="2101634" cy="1321861"/>
          </a:xfrm>
        </p:grpSpPr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1761" y="4220245"/>
              <a:ext cx="866230" cy="866230"/>
            </a:xfrm>
            <a:prstGeom prst="rect">
              <a:avLst/>
            </a:prstGeom>
          </p:spPr>
        </p:pic>
        <p:sp>
          <p:nvSpPr>
            <p:cNvPr id="61" name="ZoneTexte 60"/>
            <p:cNvSpPr txBox="1"/>
            <p:nvPr/>
          </p:nvSpPr>
          <p:spPr>
            <a:xfrm>
              <a:off x="1133579" y="5018886"/>
              <a:ext cx="2101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(génie électrique, mécanique et nucléaire)</a:t>
              </a: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248340" y="5467580"/>
            <a:ext cx="7528804" cy="400110"/>
            <a:chOff x="414712" y="5887251"/>
            <a:chExt cx="7528804" cy="400110"/>
          </a:xfrm>
        </p:grpSpPr>
        <p:sp>
          <p:nvSpPr>
            <p:cNvPr id="66" name="ZoneTexte 65"/>
            <p:cNvSpPr txBox="1"/>
            <p:nvPr/>
          </p:nvSpPr>
          <p:spPr>
            <a:xfrm>
              <a:off x="1196831" y="5887251"/>
              <a:ext cx="6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Beaucoup d’informations récupérées sur les besoins de terrain</a:t>
              </a:r>
            </a:p>
          </p:txBody>
        </p:sp>
        <p:sp>
          <p:nvSpPr>
            <p:cNvPr id="67" name="Flèche droite 66"/>
            <p:cNvSpPr/>
            <p:nvPr/>
          </p:nvSpPr>
          <p:spPr>
            <a:xfrm>
              <a:off x="414712" y="5942011"/>
              <a:ext cx="567960" cy="2813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2" name="ZoneTexte 61"/>
          <p:cNvSpPr txBox="1"/>
          <p:nvPr/>
        </p:nvSpPr>
        <p:spPr>
          <a:xfrm>
            <a:off x="157807" y="608449"/>
            <a:ext cx="6159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Un paysage socio-économique complexe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57808" y="51054"/>
            <a:ext cx="387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II) Le Projet DEMAIN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5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59"/>
          <p:cNvSpPr txBox="1"/>
          <p:nvPr/>
        </p:nvSpPr>
        <p:spPr>
          <a:xfrm>
            <a:off x="157807" y="608449"/>
            <a:ext cx="3894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Carte des compétences :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760171" y="1612310"/>
            <a:ext cx="5532426" cy="3940875"/>
            <a:chOff x="1760171" y="1822622"/>
            <a:chExt cx="5532426" cy="3940875"/>
          </a:xfrm>
        </p:grpSpPr>
        <p:grpSp>
          <p:nvGrpSpPr>
            <p:cNvPr id="3" name="Groupe 2"/>
            <p:cNvGrpSpPr/>
            <p:nvPr/>
          </p:nvGrpSpPr>
          <p:grpSpPr>
            <a:xfrm>
              <a:off x="3331244" y="2633872"/>
              <a:ext cx="2452431" cy="2452431"/>
              <a:chOff x="3331244" y="2633872"/>
              <a:chExt cx="2452431" cy="2452431"/>
            </a:xfrm>
          </p:grpSpPr>
          <p:sp>
            <p:nvSpPr>
              <p:cNvPr id="2" name="Ruban vers le bas 1"/>
              <p:cNvSpPr/>
              <p:nvPr/>
            </p:nvSpPr>
            <p:spPr>
              <a:xfrm>
                <a:off x="3645027" y="3618962"/>
                <a:ext cx="1824863" cy="482249"/>
              </a:xfrm>
              <a:prstGeom prst="ribbon">
                <a:avLst>
                  <a:gd name="adj1" fmla="val 16667"/>
                  <a:gd name="adj2" fmla="val 5657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b="1" dirty="0" smtClean="0"/>
                  <a:t>Compétences</a:t>
                </a:r>
                <a:endParaRPr lang="fr-FR" sz="1100" b="1" dirty="0"/>
              </a:p>
            </p:txBody>
          </p:sp>
          <p:grpSp>
            <p:nvGrpSpPr>
              <p:cNvPr id="20" name="Groupe 19"/>
              <p:cNvGrpSpPr/>
              <p:nvPr/>
            </p:nvGrpSpPr>
            <p:grpSpPr>
              <a:xfrm>
                <a:off x="3331244" y="2634155"/>
                <a:ext cx="2452431" cy="2451864"/>
                <a:chOff x="2772000" y="1629417"/>
                <a:chExt cx="3600000" cy="3599167"/>
              </a:xfrm>
            </p:grpSpPr>
            <p:sp>
              <p:nvSpPr>
                <p:cNvPr id="149" name="Arc plein 148"/>
                <p:cNvSpPr/>
                <p:nvPr/>
              </p:nvSpPr>
              <p:spPr>
                <a:xfrm>
                  <a:off x="2772000" y="1629417"/>
                  <a:ext cx="3600000" cy="3599167"/>
                </a:xfrm>
                <a:prstGeom prst="blockArc">
                  <a:avLst>
                    <a:gd name="adj1" fmla="val 11909281"/>
                    <a:gd name="adj2" fmla="val 16165137"/>
                    <a:gd name="adj3" fmla="val 17558"/>
                  </a:avLst>
                </a:prstGeom>
                <a:solidFill>
                  <a:srgbClr val="FFC000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ZoneTexte 149"/>
                <p:cNvSpPr txBox="1"/>
                <p:nvPr/>
              </p:nvSpPr>
              <p:spPr>
                <a:xfrm rot="19283866">
                  <a:off x="2941631" y="2116581"/>
                  <a:ext cx="1501746" cy="3840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50" dirty="0" smtClean="0"/>
                    <a:t>Sciences dures</a:t>
                  </a:r>
                  <a:endParaRPr lang="fr-FR" sz="1050" dirty="0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3331527" y="2633872"/>
                <a:ext cx="2451863" cy="2452431"/>
                <a:chOff x="2772416" y="1629001"/>
                <a:chExt cx="3599167" cy="3600000"/>
              </a:xfrm>
            </p:grpSpPr>
            <p:sp>
              <p:nvSpPr>
                <p:cNvPr id="162" name="Arc plein 161"/>
                <p:cNvSpPr/>
                <p:nvPr/>
              </p:nvSpPr>
              <p:spPr>
                <a:xfrm rot="17271442">
                  <a:off x="2772000" y="1629417"/>
                  <a:ext cx="3600000" cy="3599167"/>
                </a:xfrm>
                <a:prstGeom prst="blockArc">
                  <a:avLst>
                    <a:gd name="adj1" fmla="val 11910831"/>
                    <a:gd name="adj2" fmla="val 16165137"/>
                    <a:gd name="adj3" fmla="val 17558"/>
                  </a:avLst>
                </a:prstGeom>
                <a:solidFill>
                  <a:srgbClr val="FFFFCC"/>
                </a:solidFill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ZoneTexte 162"/>
                <p:cNvSpPr txBox="1"/>
                <p:nvPr/>
              </p:nvSpPr>
              <p:spPr>
                <a:xfrm rot="4087082">
                  <a:off x="2550300" y="3601780"/>
                  <a:ext cx="1374681" cy="632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50" dirty="0" smtClean="0"/>
                    <a:t>Informatique</a:t>
                  </a:r>
                </a:p>
                <a:p>
                  <a:pPr algn="ctr"/>
                  <a:r>
                    <a:rPr lang="fr-FR" sz="1050" dirty="0" smtClean="0"/>
                    <a:t>&amp; Robotique</a:t>
                  </a:r>
                </a:p>
              </p:txBody>
            </p:sp>
          </p:grpSp>
          <p:grpSp>
            <p:nvGrpSpPr>
              <p:cNvPr id="23" name="Groupe 22"/>
              <p:cNvGrpSpPr/>
              <p:nvPr/>
            </p:nvGrpSpPr>
            <p:grpSpPr>
              <a:xfrm>
                <a:off x="3331244" y="2634155"/>
                <a:ext cx="2452431" cy="2451864"/>
                <a:chOff x="2772000" y="1629417"/>
                <a:chExt cx="3600000" cy="3599167"/>
              </a:xfrm>
            </p:grpSpPr>
            <p:sp>
              <p:nvSpPr>
                <p:cNvPr id="161" name="Arc plein 160"/>
                <p:cNvSpPr/>
                <p:nvPr/>
              </p:nvSpPr>
              <p:spPr>
                <a:xfrm rot="12940777">
                  <a:off x="2772000" y="1629417"/>
                  <a:ext cx="3600000" cy="3599167"/>
                </a:xfrm>
                <a:prstGeom prst="blockArc">
                  <a:avLst>
                    <a:gd name="adj1" fmla="val 11876155"/>
                    <a:gd name="adj2" fmla="val 16165137"/>
                    <a:gd name="adj3" fmla="val 17558"/>
                  </a:avLst>
                </a:prstGeom>
                <a:solidFill>
                  <a:srgbClr val="00B0F0"/>
                </a:solidFill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ZoneTexte 163"/>
                <p:cNvSpPr txBox="1"/>
                <p:nvPr/>
              </p:nvSpPr>
              <p:spPr>
                <a:xfrm>
                  <a:off x="3764684" y="4576662"/>
                  <a:ext cx="1635874" cy="6325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50" dirty="0" smtClean="0"/>
                    <a:t>Instrumentation</a:t>
                  </a:r>
                </a:p>
                <a:p>
                  <a:pPr algn="ctr"/>
                  <a:r>
                    <a:rPr lang="fr-FR" sz="1050" dirty="0" smtClean="0"/>
                    <a:t>&amp; Applications</a:t>
                  </a:r>
                </a:p>
              </p:txBody>
            </p:sp>
          </p:grpSp>
          <p:grpSp>
            <p:nvGrpSpPr>
              <p:cNvPr id="24" name="Groupe 23"/>
              <p:cNvGrpSpPr/>
              <p:nvPr/>
            </p:nvGrpSpPr>
            <p:grpSpPr>
              <a:xfrm>
                <a:off x="3331244" y="2634155"/>
                <a:ext cx="2452431" cy="2451864"/>
                <a:chOff x="2772000" y="1629417"/>
                <a:chExt cx="3600000" cy="3599167"/>
              </a:xfrm>
            </p:grpSpPr>
            <p:sp>
              <p:nvSpPr>
                <p:cNvPr id="160" name="Arc plein 159"/>
                <p:cNvSpPr/>
                <p:nvPr/>
              </p:nvSpPr>
              <p:spPr>
                <a:xfrm rot="8632419">
                  <a:off x="2772000" y="1629417"/>
                  <a:ext cx="3600000" cy="3599167"/>
                </a:xfrm>
                <a:prstGeom prst="blockArc">
                  <a:avLst>
                    <a:gd name="adj1" fmla="val 11876155"/>
                    <a:gd name="adj2" fmla="val 16165137"/>
                    <a:gd name="adj3" fmla="val 17558"/>
                  </a:avLst>
                </a:prstGeom>
                <a:solidFill>
                  <a:srgbClr val="92D050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ZoneTexte 164"/>
                <p:cNvSpPr txBox="1"/>
                <p:nvPr/>
              </p:nvSpPr>
              <p:spPr>
                <a:xfrm rot="17444503">
                  <a:off x="5123989" y="3566946"/>
                  <a:ext cx="1567634" cy="6325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50" dirty="0" smtClean="0"/>
                    <a:t>Environnement</a:t>
                  </a:r>
                </a:p>
                <a:p>
                  <a:pPr algn="ctr"/>
                  <a:r>
                    <a:rPr lang="fr-FR" sz="1050" dirty="0" smtClean="0"/>
                    <a:t>&amp; Santé</a:t>
                  </a:r>
                </a:p>
              </p:txBody>
            </p:sp>
          </p:grpSp>
          <p:grpSp>
            <p:nvGrpSpPr>
              <p:cNvPr id="25" name="Groupe 24"/>
              <p:cNvGrpSpPr/>
              <p:nvPr/>
            </p:nvGrpSpPr>
            <p:grpSpPr>
              <a:xfrm>
                <a:off x="3331527" y="2633872"/>
                <a:ext cx="2451863" cy="2452431"/>
                <a:chOff x="2772416" y="1629001"/>
                <a:chExt cx="3599167" cy="3600000"/>
              </a:xfrm>
            </p:grpSpPr>
            <p:sp>
              <p:nvSpPr>
                <p:cNvPr id="159" name="Arc plein 158"/>
                <p:cNvSpPr/>
                <p:nvPr/>
              </p:nvSpPr>
              <p:spPr>
                <a:xfrm rot="4316458">
                  <a:off x="2772000" y="1629417"/>
                  <a:ext cx="3600000" cy="3599167"/>
                </a:xfrm>
                <a:prstGeom prst="blockArc">
                  <a:avLst>
                    <a:gd name="adj1" fmla="val 11876155"/>
                    <a:gd name="adj2" fmla="val 16165137"/>
                    <a:gd name="adj3" fmla="val 17558"/>
                  </a:avLst>
                </a:prstGeom>
                <a:solidFill>
                  <a:srgbClr val="CC99FF"/>
                </a:solidFill>
                <a:ln w="38100">
                  <a:solidFill>
                    <a:srgbClr val="99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ZoneTexte 165"/>
                <p:cNvSpPr txBox="1"/>
                <p:nvPr/>
              </p:nvSpPr>
              <p:spPr>
                <a:xfrm rot="2135369">
                  <a:off x="4478245" y="1975465"/>
                  <a:ext cx="1868830" cy="6325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50" dirty="0" smtClean="0"/>
                    <a:t>Sciences Humaines</a:t>
                  </a:r>
                </a:p>
                <a:p>
                  <a:pPr algn="ctr"/>
                  <a:r>
                    <a:rPr lang="fr-FR" sz="1050" dirty="0" smtClean="0"/>
                    <a:t>et Sociales</a:t>
                  </a:r>
                  <a:endParaRPr lang="fr-FR" sz="1050" dirty="0"/>
                </a:p>
              </p:txBody>
            </p:sp>
          </p:grpSp>
        </p:grpSp>
        <p:grpSp>
          <p:nvGrpSpPr>
            <p:cNvPr id="7" name="Groupe 6"/>
            <p:cNvGrpSpPr/>
            <p:nvPr/>
          </p:nvGrpSpPr>
          <p:grpSpPr>
            <a:xfrm>
              <a:off x="1760171" y="1822622"/>
              <a:ext cx="5532426" cy="3940875"/>
              <a:chOff x="1760171" y="1822622"/>
              <a:chExt cx="5532426" cy="3940875"/>
            </a:xfrm>
          </p:grpSpPr>
          <p:sp>
            <p:nvSpPr>
              <p:cNvPr id="140" name="Ellipse 139"/>
              <p:cNvSpPr/>
              <p:nvPr/>
            </p:nvSpPr>
            <p:spPr>
              <a:xfrm>
                <a:off x="2681528" y="1995948"/>
                <a:ext cx="3728276" cy="372827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100">
                  <a:solidFill>
                    <a:schemeClr val="lt1"/>
                  </a:solidFill>
                </a:endParaRPr>
              </a:p>
            </p:txBody>
          </p:sp>
          <p:sp>
            <p:nvSpPr>
              <p:cNvPr id="141" name="ZoneTexte 140">
                <a:hlinkClick r:id="rId2" action="ppaction://hlinksldjump"/>
              </p:cNvPr>
              <p:cNvSpPr txBox="1"/>
              <p:nvPr/>
            </p:nvSpPr>
            <p:spPr>
              <a:xfrm>
                <a:off x="3725988" y="1822622"/>
                <a:ext cx="784004" cy="430887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100" dirty="0" smtClean="0"/>
                  <a:t>Physique nucléaire</a:t>
                </a:r>
                <a:endParaRPr lang="fr-FR" sz="1100" dirty="0"/>
              </a:p>
            </p:txBody>
          </p:sp>
          <p:sp>
            <p:nvSpPr>
              <p:cNvPr id="142" name="ZoneTexte 141">
                <a:hlinkClick r:id="rId2" action="ppaction://hlinksldjump"/>
              </p:cNvPr>
              <p:cNvSpPr txBox="1"/>
              <p:nvPr/>
            </p:nvSpPr>
            <p:spPr>
              <a:xfrm>
                <a:off x="2925881" y="2175074"/>
                <a:ext cx="702049" cy="430887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100" dirty="0" smtClean="0"/>
                  <a:t>Physico</a:t>
                </a:r>
              </a:p>
              <a:p>
                <a:r>
                  <a:rPr lang="fr-FR" sz="1100" dirty="0" smtClean="0"/>
                  <a:t>- chimie</a:t>
                </a:r>
                <a:endParaRPr lang="fr-FR" sz="1100" dirty="0"/>
              </a:p>
            </p:txBody>
          </p:sp>
          <p:sp>
            <p:nvSpPr>
              <p:cNvPr id="143" name="ZoneTexte 142">
                <a:hlinkClick r:id="rId2" action="ppaction://hlinksldjump"/>
              </p:cNvPr>
              <p:cNvSpPr txBox="1"/>
              <p:nvPr/>
            </p:nvSpPr>
            <p:spPr>
              <a:xfrm>
                <a:off x="2524327" y="2695300"/>
                <a:ext cx="715489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/>
                  <a:t>Chimie</a:t>
                </a:r>
              </a:p>
            </p:txBody>
          </p:sp>
          <p:sp>
            <p:nvSpPr>
              <p:cNvPr id="144" name="ZoneTexte 143">
                <a:hlinkClick r:id="rId3" action="ppaction://hlinksldjump"/>
              </p:cNvPr>
              <p:cNvSpPr txBox="1"/>
              <p:nvPr/>
            </p:nvSpPr>
            <p:spPr>
              <a:xfrm>
                <a:off x="4692143" y="1874976"/>
                <a:ext cx="1367137" cy="430887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9933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100" dirty="0"/>
                  <a:t>Sciences Humaines et Sociales</a:t>
                </a:r>
              </a:p>
            </p:txBody>
          </p:sp>
          <p:sp>
            <p:nvSpPr>
              <p:cNvPr id="145" name="ZoneTexte 144"/>
              <p:cNvSpPr txBox="1"/>
              <p:nvPr/>
            </p:nvSpPr>
            <p:spPr>
              <a:xfrm>
                <a:off x="4699624" y="5332610"/>
                <a:ext cx="932274" cy="430887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100" dirty="0"/>
                  <a:t>Mécanique des fluides</a:t>
                </a:r>
              </a:p>
            </p:txBody>
          </p:sp>
          <p:sp>
            <p:nvSpPr>
              <p:cNvPr id="146" name="ZoneTexte 145">
                <a:hlinkClick r:id="rId2" action="ppaction://hlinksldjump"/>
              </p:cNvPr>
              <p:cNvSpPr txBox="1"/>
              <p:nvPr/>
            </p:nvSpPr>
            <p:spPr>
              <a:xfrm>
                <a:off x="2170580" y="3150279"/>
                <a:ext cx="925780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/>
                  <a:t>Matériaux</a:t>
                </a:r>
              </a:p>
            </p:txBody>
          </p:sp>
          <p:sp>
            <p:nvSpPr>
              <p:cNvPr id="147" name="ZoneTexte 146"/>
              <p:cNvSpPr txBox="1"/>
              <p:nvPr/>
            </p:nvSpPr>
            <p:spPr>
              <a:xfrm>
                <a:off x="3331548" y="5297923"/>
                <a:ext cx="1182430" cy="430887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100" dirty="0" smtClean="0"/>
                  <a:t>Instrumentation &amp; Méthodes</a:t>
                </a:r>
                <a:endParaRPr lang="fr-FR" sz="1100" dirty="0"/>
              </a:p>
            </p:txBody>
          </p:sp>
          <p:sp>
            <p:nvSpPr>
              <p:cNvPr id="148" name="ZoneTexte 147">
                <a:hlinkClick r:id="rId4" action="ppaction://hlinksldjump"/>
              </p:cNvPr>
              <p:cNvSpPr txBox="1"/>
              <p:nvPr/>
            </p:nvSpPr>
            <p:spPr>
              <a:xfrm>
                <a:off x="6127650" y="3873503"/>
                <a:ext cx="833910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 smtClean="0"/>
                  <a:t>Biologie</a:t>
                </a:r>
                <a:endParaRPr lang="fr-FR" sz="1200" dirty="0"/>
              </a:p>
            </p:txBody>
          </p:sp>
          <p:sp>
            <p:nvSpPr>
              <p:cNvPr id="151" name="ZoneTexte 150">
                <a:hlinkClick r:id="rId4" action="ppaction://hlinksldjump"/>
              </p:cNvPr>
              <p:cNvSpPr txBox="1"/>
              <p:nvPr/>
            </p:nvSpPr>
            <p:spPr>
              <a:xfrm>
                <a:off x="5557092" y="4922673"/>
                <a:ext cx="1093097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 smtClean="0"/>
                  <a:t>Remédiation</a:t>
                </a:r>
                <a:endParaRPr lang="fr-FR" sz="1200" dirty="0"/>
              </a:p>
            </p:txBody>
          </p:sp>
          <p:sp>
            <p:nvSpPr>
              <p:cNvPr id="152" name="ZoneTexte 151">
                <a:hlinkClick r:id="rId3" action="ppaction://hlinksldjump"/>
              </p:cNvPr>
              <p:cNvSpPr txBox="1"/>
              <p:nvPr/>
            </p:nvSpPr>
            <p:spPr>
              <a:xfrm>
                <a:off x="5637518" y="2513512"/>
                <a:ext cx="916228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9933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/>
                  <a:t>Economie</a:t>
                </a:r>
              </a:p>
            </p:txBody>
          </p:sp>
          <p:sp>
            <p:nvSpPr>
              <p:cNvPr id="153" name="ZoneTexte 152">
                <a:hlinkClick r:id="rId3" action="ppaction://hlinksldjump"/>
              </p:cNvPr>
              <p:cNvSpPr txBox="1"/>
              <p:nvPr/>
            </p:nvSpPr>
            <p:spPr>
              <a:xfrm>
                <a:off x="6021455" y="2954463"/>
                <a:ext cx="561514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9933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 smtClean="0"/>
                  <a:t>Droit</a:t>
                </a:r>
                <a:endParaRPr lang="fr-FR" sz="1200" dirty="0"/>
              </a:p>
            </p:txBody>
          </p:sp>
          <p:sp>
            <p:nvSpPr>
              <p:cNvPr id="154" name="ZoneTexte 153">
                <a:hlinkClick r:id="rId5" action="ppaction://hlinksldjump"/>
              </p:cNvPr>
              <p:cNvSpPr txBox="1"/>
              <p:nvPr/>
            </p:nvSpPr>
            <p:spPr>
              <a:xfrm>
                <a:off x="2401702" y="4786391"/>
                <a:ext cx="968102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/>
                  <a:t>Robotique</a:t>
                </a:r>
              </a:p>
            </p:txBody>
          </p:sp>
          <p:sp>
            <p:nvSpPr>
              <p:cNvPr id="155" name="ZoneTexte 154">
                <a:hlinkClick r:id="rId5" action="ppaction://hlinksldjump"/>
              </p:cNvPr>
              <p:cNvSpPr txBox="1"/>
              <p:nvPr/>
            </p:nvSpPr>
            <p:spPr>
              <a:xfrm>
                <a:off x="1760171" y="3649524"/>
                <a:ext cx="1258577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/>
                  <a:t>Mathématiques</a:t>
                </a:r>
              </a:p>
            </p:txBody>
          </p:sp>
          <p:sp>
            <p:nvSpPr>
              <p:cNvPr id="156" name="ZoneTexte 155">
                <a:hlinkClick r:id="rId5" action="ppaction://hlinksldjump"/>
              </p:cNvPr>
              <p:cNvSpPr txBox="1"/>
              <p:nvPr/>
            </p:nvSpPr>
            <p:spPr>
              <a:xfrm>
                <a:off x="1945578" y="4246714"/>
                <a:ext cx="1131350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 smtClean="0"/>
                  <a:t>Informatique</a:t>
                </a:r>
                <a:endParaRPr lang="fr-FR" sz="1200" dirty="0"/>
              </a:p>
            </p:txBody>
          </p:sp>
          <p:sp>
            <p:nvSpPr>
              <p:cNvPr id="167" name="ZoneTexte 166">
                <a:hlinkClick r:id="rId4" action="ppaction://hlinksldjump"/>
              </p:cNvPr>
              <p:cNvSpPr txBox="1"/>
              <p:nvPr/>
            </p:nvSpPr>
            <p:spPr>
              <a:xfrm>
                <a:off x="6053273" y="3438493"/>
                <a:ext cx="1239324" cy="276999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200" dirty="0" smtClean="0"/>
                  <a:t>Santé publique</a:t>
                </a:r>
                <a:endParaRPr lang="fr-FR" sz="1200" dirty="0"/>
              </a:p>
            </p:txBody>
          </p:sp>
          <p:sp>
            <p:nvSpPr>
              <p:cNvPr id="168" name="ZoneTexte 167">
                <a:hlinkClick r:id="rId4" action="ppaction://hlinksldjump"/>
              </p:cNvPr>
              <p:cNvSpPr txBox="1"/>
              <p:nvPr/>
            </p:nvSpPr>
            <p:spPr>
              <a:xfrm>
                <a:off x="5970907" y="4328148"/>
                <a:ext cx="856930" cy="430887"/>
              </a:xfrm>
              <a:prstGeom prst="rect">
                <a:avLst/>
              </a:prstGeom>
              <a:solidFill>
                <a:srgbClr val="FFFEF7"/>
              </a:solidFill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400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fr-FR" sz="1100" dirty="0" smtClean="0"/>
                  <a:t>Mesures &amp; Pollution</a:t>
                </a:r>
                <a:endParaRPr lang="fr-FR" sz="1100" dirty="0"/>
              </a:p>
            </p:txBody>
          </p:sp>
        </p:grpSp>
      </p:grpSp>
      <p:sp>
        <p:nvSpPr>
          <p:cNvPr id="50" name="ZoneTexte 49"/>
          <p:cNvSpPr txBox="1"/>
          <p:nvPr/>
        </p:nvSpPr>
        <p:spPr>
          <a:xfrm>
            <a:off x="3949628" y="622020"/>
            <a:ext cx="378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lister nos savoir-faire</a:t>
            </a:r>
          </a:p>
        </p:txBody>
      </p:sp>
      <p:sp>
        <p:nvSpPr>
          <p:cNvPr id="239" name="ZoneTexte 238"/>
          <p:cNvSpPr txBox="1"/>
          <p:nvPr/>
        </p:nvSpPr>
        <p:spPr>
          <a:xfrm>
            <a:off x="2990346" y="1102973"/>
            <a:ext cx="181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r>
              <a:rPr lang="fr-FR" sz="800" dirty="0" smtClean="0"/>
              <a:t>Mesures </a:t>
            </a:r>
            <a:r>
              <a:rPr lang="fr-FR" sz="800" dirty="0"/>
              <a:t>de données </a:t>
            </a:r>
            <a:r>
              <a:rPr lang="fr-FR" sz="800" dirty="0" smtClean="0"/>
              <a:t>nucléaires -</a:t>
            </a:r>
            <a:endParaRPr lang="fr-FR" sz="800" dirty="0"/>
          </a:p>
          <a:p>
            <a:r>
              <a:rPr lang="fr-FR" sz="800" dirty="0" smtClean="0"/>
              <a:t>Simulation de transport de particules -</a:t>
            </a:r>
          </a:p>
          <a:p>
            <a:r>
              <a:rPr lang="fr-FR" sz="800" dirty="0" smtClean="0"/>
              <a:t>Mesures basse radioactivité -</a:t>
            </a:r>
            <a:endParaRPr lang="fr-FR" sz="800" dirty="0"/>
          </a:p>
        </p:txBody>
      </p:sp>
      <p:sp>
        <p:nvSpPr>
          <p:cNvPr id="242" name="ZoneTexte 241"/>
          <p:cNvSpPr txBox="1"/>
          <p:nvPr/>
        </p:nvSpPr>
        <p:spPr>
          <a:xfrm>
            <a:off x="79448" y="2707663"/>
            <a:ext cx="2375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50"/>
            </a:lvl1pPr>
          </a:lstStyle>
          <a:p>
            <a:pPr algn="l">
              <a:tabLst>
                <a:tab pos="2152650" algn="r"/>
              </a:tabLst>
            </a:pPr>
            <a:r>
              <a:rPr lang="fr-FR" sz="800" dirty="0" smtClean="0"/>
              <a:t>	Évaluation Non Destructive des bétons -</a:t>
            </a:r>
          </a:p>
          <a:p>
            <a:pPr algn="l">
              <a:tabLst>
                <a:tab pos="1882775" algn="r"/>
              </a:tabLst>
            </a:pPr>
            <a:r>
              <a:rPr lang="fr-FR" sz="800" dirty="0" smtClean="0"/>
              <a:t>	Structural </a:t>
            </a:r>
            <a:r>
              <a:rPr lang="fr-FR" sz="800" dirty="0" err="1" smtClean="0"/>
              <a:t>Health</a:t>
            </a:r>
            <a:r>
              <a:rPr lang="fr-FR" sz="800" dirty="0" smtClean="0"/>
              <a:t> Monitoring -</a:t>
            </a:r>
          </a:p>
          <a:p>
            <a:pPr algn="l">
              <a:tabLst>
                <a:tab pos="1882775" algn="r"/>
              </a:tabLst>
            </a:pPr>
            <a:r>
              <a:rPr lang="fr-FR" sz="800" dirty="0" smtClean="0"/>
              <a:t>	Optimisation des mesures -</a:t>
            </a:r>
          </a:p>
          <a:p>
            <a:pPr algn="l">
              <a:tabLst>
                <a:tab pos="1882775" algn="r"/>
              </a:tabLst>
            </a:pPr>
            <a:r>
              <a:rPr lang="fr-FR" sz="800" dirty="0" smtClean="0"/>
              <a:t>	Modélisation fiabiliste des structures -</a:t>
            </a:r>
          </a:p>
          <a:p>
            <a:pPr algn="l">
              <a:tabLst>
                <a:tab pos="1882775" algn="r"/>
              </a:tabLst>
            </a:pPr>
            <a:r>
              <a:rPr lang="fr-FR" sz="800" dirty="0" smtClean="0"/>
              <a:t>	… -</a:t>
            </a:r>
            <a:endParaRPr lang="fr-FR" sz="800" dirty="0"/>
          </a:p>
        </p:txBody>
      </p:sp>
      <p:sp>
        <p:nvSpPr>
          <p:cNvPr id="243" name="ZoneTexte 242"/>
          <p:cNvSpPr txBox="1"/>
          <p:nvPr/>
        </p:nvSpPr>
        <p:spPr>
          <a:xfrm>
            <a:off x="249248" y="3236354"/>
            <a:ext cx="197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>
              <a:tabLst>
                <a:tab pos="1344613" algn="r"/>
              </a:tabLst>
            </a:pPr>
            <a:r>
              <a:rPr lang="fr-FR" sz="800" dirty="0" smtClean="0"/>
              <a:t>	Planification des opération et 	ordonnancement -</a:t>
            </a:r>
          </a:p>
          <a:p>
            <a:pPr>
              <a:tabLst>
                <a:tab pos="1344613" algn="r"/>
              </a:tabLst>
            </a:pPr>
            <a:r>
              <a:rPr lang="fr-FR" sz="800" dirty="0" smtClean="0"/>
              <a:t>	Optimisation de la logistique -	</a:t>
            </a:r>
          </a:p>
          <a:p>
            <a:pPr>
              <a:tabLst>
                <a:tab pos="1344613" algn="r"/>
              </a:tabLst>
            </a:pPr>
            <a:r>
              <a:rPr lang="fr-FR" sz="800" dirty="0" smtClean="0"/>
              <a:t>	Optimisation dans l’incertain -	</a:t>
            </a:r>
          </a:p>
          <a:p>
            <a:pPr algn="r"/>
            <a:r>
              <a:rPr lang="fr-FR" sz="800" dirty="0" smtClean="0"/>
              <a:t>Recherche opérationnelle -</a:t>
            </a:r>
          </a:p>
          <a:p>
            <a:pPr algn="r"/>
            <a:r>
              <a:rPr lang="fr-FR" sz="800" dirty="0" smtClean="0"/>
              <a:t>Aide à la décision -</a:t>
            </a:r>
            <a:endParaRPr lang="fr-FR" sz="800" dirty="0"/>
          </a:p>
        </p:txBody>
      </p:sp>
      <p:sp>
        <p:nvSpPr>
          <p:cNvPr id="246" name="ZoneTexte 245"/>
          <p:cNvSpPr txBox="1"/>
          <p:nvPr/>
        </p:nvSpPr>
        <p:spPr>
          <a:xfrm>
            <a:off x="1009651" y="5557196"/>
            <a:ext cx="3299568" cy="33855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r"/>
            <a:r>
              <a:rPr lang="fr-FR" sz="800" dirty="0" smtClean="0"/>
              <a:t>Conception </a:t>
            </a:r>
            <a:r>
              <a:rPr lang="fr-FR" sz="800" dirty="0"/>
              <a:t>de </a:t>
            </a:r>
            <a:r>
              <a:rPr lang="fr-FR" sz="800" dirty="0" smtClean="0"/>
              <a:t>détecteurs innovants (gamma, beta, neutron) -</a:t>
            </a:r>
          </a:p>
          <a:p>
            <a:pPr algn="r"/>
            <a:r>
              <a:rPr lang="fr-FR" sz="800" dirty="0" smtClean="0"/>
              <a:t>Étalonnage de </a:t>
            </a:r>
            <a:r>
              <a:rPr lang="fr-FR" sz="800" dirty="0" err="1" smtClean="0"/>
              <a:t>radiamètres</a:t>
            </a:r>
            <a:r>
              <a:rPr lang="fr-FR" sz="800" dirty="0" smtClean="0"/>
              <a:t> -</a:t>
            </a:r>
            <a:endParaRPr lang="fr-FR" sz="800" dirty="0"/>
          </a:p>
        </p:txBody>
      </p:sp>
      <p:sp>
        <p:nvSpPr>
          <p:cNvPr id="248" name="Rectangle 247"/>
          <p:cNvSpPr/>
          <p:nvPr/>
        </p:nvSpPr>
        <p:spPr>
          <a:xfrm>
            <a:off x="5823970" y="4975916"/>
            <a:ext cx="229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- Interaction micro-organismes / radioéléments</a:t>
            </a:r>
          </a:p>
          <a:p>
            <a:r>
              <a:rPr lang="fr-FR" sz="800" dirty="0" smtClean="0"/>
              <a:t>- Bio-remédiation</a:t>
            </a:r>
          </a:p>
          <a:p>
            <a:r>
              <a:rPr lang="fr-FR" sz="800" dirty="0" smtClean="0"/>
              <a:t>- Suivi post-restauration de la biodiversité</a:t>
            </a:r>
            <a:endParaRPr lang="fr-FR" sz="800" dirty="0"/>
          </a:p>
        </p:txBody>
      </p:sp>
      <p:sp>
        <p:nvSpPr>
          <p:cNvPr id="249" name="Rectangle 248"/>
          <p:cNvSpPr/>
          <p:nvPr/>
        </p:nvSpPr>
        <p:spPr>
          <a:xfrm>
            <a:off x="6644689" y="4029347"/>
            <a:ext cx="249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2563" algn="l"/>
              </a:tabLst>
            </a:pPr>
            <a:r>
              <a:rPr lang="fr-FR" sz="800" dirty="0" smtClean="0"/>
              <a:t>	- Mesures basse radioactivité</a:t>
            </a:r>
          </a:p>
          <a:p>
            <a:pPr>
              <a:tabLst>
                <a:tab pos="182563" algn="l"/>
              </a:tabLst>
            </a:pPr>
            <a:r>
              <a:rPr lang="fr-FR" sz="800" dirty="0" smtClean="0"/>
              <a:t>	- Transport et réactivité des éléments</a:t>
            </a:r>
          </a:p>
          <a:p>
            <a:pPr>
              <a:tabLst>
                <a:tab pos="182563" algn="l"/>
              </a:tabLst>
            </a:pPr>
            <a:r>
              <a:rPr lang="fr-FR" sz="800" dirty="0" smtClean="0"/>
              <a:t>	- </a:t>
            </a:r>
            <a:r>
              <a:rPr lang="fr-FR" sz="800" dirty="0" err="1"/>
              <a:t>É</a:t>
            </a:r>
            <a:r>
              <a:rPr lang="fr-FR" sz="800" dirty="0" err="1" smtClean="0"/>
              <a:t>cotoxicologie</a:t>
            </a:r>
            <a:r>
              <a:rPr lang="fr-FR" sz="800" dirty="0" smtClean="0"/>
              <a:t> végétale aquatique</a:t>
            </a:r>
          </a:p>
          <a:p>
            <a:pPr>
              <a:tabLst>
                <a:tab pos="182563" algn="l"/>
              </a:tabLst>
            </a:pPr>
            <a:r>
              <a:rPr lang="fr-FR" sz="800" dirty="0"/>
              <a:t>	</a:t>
            </a:r>
            <a:r>
              <a:rPr lang="fr-FR" sz="800" dirty="0" smtClean="0"/>
              <a:t>- Identification/caractérisation de source de contamination</a:t>
            </a:r>
          </a:p>
          <a:p>
            <a:r>
              <a:rPr lang="fr-FR" sz="800" dirty="0" smtClean="0"/>
              <a:t>- Modèles de dispersion</a:t>
            </a:r>
          </a:p>
          <a:p>
            <a:r>
              <a:rPr lang="fr-FR" sz="800" dirty="0" smtClean="0"/>
              <a:t>- …</a:t>
            </a:r>
            <a:endParaRPr lang="fr-FR" sz="800" dirty="0"/>
          </a:p>
        </p:txBody>
      </p:sp>
      <p:sp>
        <p:nvSpPr>
          <p:cNvPr id="250" name="Rectangle 249"/>
          <p:cNvSpPr/>
          <p:nvPr/>
        </p:nvSpPr>
        <p:spPr>
          <a:xfrm>
            <a:off x="6931591" y="3746870"/>
            <a:ext cx="191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- Isolement </a:t>
            </a:r>
            <a:r>
              <a:rPr lang="fr-FR" sz="800" dirty="0"/>
              <a:t>et caractérisation de souches bactériennes</a:t>
            </a:r>
          </a:p>
        </p:txBody>
      </p:sp>
      <p:sp>
        <p:nvSpPr>
          <p:cNvPr id="251" name="ZoneTexte 250"/>
          <p:cNvSpPr txBox="1"/>
          <p:nvPr/>
        </p:nvSpPr>
        <p:spPr>
          <a:xfrm>
            <a:off x="6221359" y="2048877"/>
            <a:ext cx="271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sz="800" dirty="0"/>
              <a:t>- Analyse économique de filière</a:t>
            </a:r>
          </a:p>
          <a:p>
            <a:pPr>
              <a:tabLst>
                <a:tab pos="358775" algn="l"/>
              </a:tabLst>
            </a:pPr>
            <a:r>
              <a:rPr lang="fr-FR" sz="800" dirty="0" smtClean="0"/>
              <a:t>	- </a:t>
            </a:r>
            <a:r>
              <a:rPr lang="fr-FR" sz="800" dirty="0"/>
              <a:t>Intelligence </a:t>
            </a:r>
            <a:r>
              <a:rPr lang="fr-FR" sz="800" dirty="0" smtClean="0"/>
              <a:t>technologique </a:t>
            </a:r>
            <a:r>
              <a:rPr lang="fr-FR" sz="800" dirty="0"/>
              <a:t>et </a:t>
            </a:r>
            <a:r>
              <a:rPr lang="fr-FR" sz="800" dirty="0" smtClean="0"/>
              <a:t>scientifique</a:t>
            </a:r>
          </a:p>
          <a:p>
            <a:pPr>
              <a:tabLst>
                <a:tab pos="358775" algn="l"/>
              </a:tabLst>
            </a:pPr>
            <a:r>
              <a:rPr lang="fr-FR" sz="800" dirty="0"/>
              <a:t>	</a:t>
            </a:r>
            <a:r>
              <a:rPr lang="fr-FR" sz="800" dirty="0" smtClean="0"/>
              <a:t>- Impacts éco. territoriaux des grands équipements</a:t>
            </a:r>
            <a:endParaRPr lang="fr-FR" sz="800" dirty="0"/>
          </a:p>
          <a:p>
            <a:pPr>
              <a:tabLst>
                <a:tab pos="358775" algn="l"/>
              </a:tabLst>
            </a:pPr>
            <a:r>
              <a:rPr lang="fr-FR" sz="800" dirty="0" smtClean="0"/>
              <a:t>	- Stratégies </a:t>
            </a:r>
            <a:r>
              <a:rPr lang="fr-FR" sz="800" dirty="0"/>
              <a:t>des firmes</a:t>
            </a:r>
          </a:p>
        </p:txBody>
      </p:sp>
      <p:sp>
        <p:nvSpPr>
          <p:cNvPr id="252" name="ZoneTexte 251"/>
          <p:cNvSpPr txBox="1"/>
          <p:nvPr/>
        </p:nvSpPr>
        <p:spPr>
          <a:xfrm>
            <a:off x="4996889" y="1057552"/>
            <a:ext cx="3890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sz="800" dirty="0" smtClean="0"/>
              <a:t>- Analyse les </a:t>
            </a:r>
            <a:r>
              <a:rPr lang="fr-FR" sz="800" dirty="0"/>
              <a:t>attitudes et comportements des </a:t>
            </a:r>
            <a:r>
              <a:rPr lang="fr-FR" sz="800" dirty="0" smtClean="0"/>
              <a:t>salariés</a:t>
            </a:r>
          </a:p>
          <a:p>
            <a:r>
              <a:rPr lang="fr-FR" sz="800" dirty="0" smtClean="0"/>
              <a:t>- Mesurer l’impact du changement sur les comportements de retrait</a:t>
            </a:r>
            <a:endParaRPr lang="fr-FR" sz="800" dirty="0"/>
          </a:p>
          <a:p>
            <a:r>
              <a:rPr lang="fr-FR" sz="800" dirty="0"/>
              <a:t>- Sociologie du travail</a:t>
            </a:r>
          </a:p>
          <a:p>
            <a:r>
              <a:rPr lang="fr-FR" sz="800" dirty="0"/>
              <a:t>- Sociologie des organisations</a:t>
            </a:r>
          </a:p>
          <a:p>
            <a:pPr>
              <a:tabLst>
                <a:tab pos="1074738" algn="l"/>
              </a:tabLst>
            </a:pPr>
            <a:r>
              <a:rPr lang="fr-FR" sz="800" dirty="0" smtClean="0"/>
              <a:t>	- Sociologie économique</a:t>
            </a:r>
          </a:p>
          <a:p>
            <a:pPr>
              <a:tabLst>
                <a:tab pos="1074738" algn="l"/>
              </a:tabLst>
            </a:pPr>
            <a:r>
              <a:rPr lang="fr-FR" sz="800" dirty="0"/>
              <a:t>	</a:t>
            </a:r>
            <a:r>
              <a:rPr lang="fr-FR" sz="800" dirty="0" smtClean="0"/>
              <a:t>- Spatialités </a:t>
            </a:r>
            <a:r>
              <a:rPr lang="fr-FR" sz="800" dirty="0"/>
              <a:t>et temporalités du </a:t>
            </a:r>
            <a:r>
              <a:rPr lang="fr-FR" sz="800" dirty="0" smtClean="0"/>
              <a:t>démantèlement</a:t>
            </a:r>
          </a:p>
          <a:p>
            <a:pPr>
              <a:tabLst>
                <a:tab pos="1074738" algn="l"/>
              </a:tabLst>
            </a:pPr>
            <a:r>
              <a:rPr lang="fr-FR" sz="800" dirty="0" smtClean="0"/>
              <a:t>	- Acteurs et habitants du démantèlement</a:t>
            </a:r>
          </a:p>
          <a:p>
            <a:pPr>
              <a:tabLst>
                <a:tab pos="1074738" algn="l"/>
              </a:tabLst>
            </a:pPr>
            <a:r>
              <a:rPr lang="fr-FR" sz="800" dirty="0" smtClean="0"/>
              <a:t>	- …</a:t>
            </a:r>
            <a:endParaRPr lang="fr-FR" sz="800" dirty="0"/>
          </a:p>
        </p:txBody>
      </p:sp>
      <p:sp>
        <p:nvSpPr>
          <p:cNvPr id="256" name="Rectangle 255"/>
          <p:cNvSpPr/>
          <p:nvPr/>
        </p:nvSpPr>
        <p:spPr>
          <a:xfrm>
            <a:off x="7286293" y="3119106"/>
            <a:ext cx="186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- Analyse des risques professionnels, de la perception des risques, de la pénibilité, des organisations…</a:t>
            </a:r>
          </a:p>
          <a:p>
            <a:r>
              <a:rPr lang="fr-FR" sz="800" dirty="0" smtClean="0"/>
              <a:t>- Analyse de la sécurité réglée et gérée</a:t>
            </a:r>
          </a:p>
          <a:p>
            <a:pPr>
              <a:tabLst>
                <a:tab pos="358775" algn="l"/>
              </a:tabLst>
            </a:pPr>
            <a:r>
              <a:rPr lang="fr-FR" sz="800" dirty="0" smtClean="0"/>
              <a:t>- …</a:t>
            </a:r>
            <a:endParaRPr lang="fr-FR" sz="800" dirty="0"/>
          </a:p>
        </p:txBody>
      </p:sp>
      <p:sp>
        <p:nvSpPr>
          <p:cNvPr id="4" name="Rectangle 3"/>
          <p:cNvSpPr/>
          <p:nvPr/>
        </p:nvSpPr>
        <p:spPr>
          <a:xfrm>
            <a:off x="1316" y="1396440"/>
            <a:ext cx="3400007" cy="834659"/>
          </a:xfrm>
          <a:custGeom>
            <a:avLst/>
            <a:gdLst>
              <a:gd name="connsiteX0" fmla="*/ 0 w 3400007"/>
              <a:gd name="connsiteY0" fmla="*/ 0 h 830997"/>
              <a:gd name="connsiteX1" fmla="*/ 3400007 w 3400007"/>
              <a:gd name="connsiteY1" fmla="*/ 0 h 830997"/>
              <a:gd name="connsiteX2" fmla="*/ 3400007 w 3400007"/>
              <a:gd name="connsiteY2" fmla="*/ 830997 h 830997"/>
              <a:gd name="connsiteX3" fmla="*/ 0 w 3400007"/>
              <a:gd name="connsiteY3" fmla="*/ 830997 h 830997"/>
              <a:gd name="connsiteX4" fmla="*/ 0 w 3400007"/>
              <a:gd name="connsiteY4" fmla="*/ 0 h 830997"/>
              <a:gd name="connsiteX0" fmla="*/ 0 w 3400007"/>
              <a:gd name="connsiteY0" fmla="*/ 0 h 830997"/>
              <a:gd name="connsiteX1" fmla="*/ 3400007 w 3400007"/>
              <a:gd name="connsiteY1" fmla="*/ 0 h 830997"/>
              <a:gd name="connsiteX2" fmla="*/ 3397250 w 3400007"/>
              <a:gd name="connsiteY2" fmla="*/ 578627 h 830997"/>
              <a:gd name="connsiteX3" fmla="*/ 3400007 w 3400007"/>
              <a:gd name="connsiteY3" fmla="*/ 830997 h 830997"/>
              <a:gd name="connsiteX4" fmla="*/ 0 w 3400007"/>
              <a:gd name="connsiteY4" fmla="*/ 830997 h 830997"/>
              <a:gd name="connsiteX5" fmla="*/ 0 w 3400007"/>
              <a:gd name="connsiteY5" fmla="*/ 0 h 830997"/>
              <a:gd name="connsiteX0" fmla="*/ 0 w 3400007"/>
              <a:gd name="connsiteY0" fmla="*/ 0 h 830997"/>
              <a:gd name="connsiteX1" fmla="*/ 3400007 w 3400007"/>
              <a:gd name="connsiteY1" fmla="*/ 0 h 830997"/>
              <a:gd name="connsiteX2" fmla="*/ 3397250 w 3400007"/>
              <a:gd name="connsiteY2" fmla="*/ 578627 h 830997"/>
              <a:gd name="connsiteX3" fmla="*/ 2686775 w 3400007"/>
              <a:gd name="connsiteY3" fmla="*/ 581061 h 830997"/>
              <a:gd name="connsiteX4" fmla="*/ 0 w 3400007"/>
              <a:gd name="connsiteY4" fmla="*/ 830997 h 830997"/>
              <a:gd name="connsiteX5" fmla="*/ 0 w 3400007"/>
              <a:gd name="connsiteY5" fmla="*/ 0 h 830997"/>
              <a:gd name="connsiteX0" fmla="*/ 0 w 3400007"/>
              <a:gd name="connsiteY0" fmla="*/ 0 h 830997"/>
              <a:gd name="connsiteX1" fmla="*/ 3400007 w 3400007"/>
              <a:gd name="connsiteY1" fmla="*/ 0 h 830997"/>
              <a:gd name="connsiteX2" fmla="*/ 3397250 w 3400007"/>
              <a:gd name="connsiteY2" fmla="*/ 578627 h 830997"/>
              <a:gd name="connsiteX3" fmla="*/ 2686775 w 3400007"/>
              <a:gd name="connsiteY3" fmla="*/ 581061 h 830997"/>
              <a:gd name="connsiteX4" fmla="*/ 1416050 w 3400007"/>
              <a:gd name="connsiteY4" fmla="*/ 688355 h 830997"/>
              <a:gd name="connsiteX5" fmla="*/ 0 w 3400007"/>
              <a:gd name="connsiteY5" fmla="*/ 830997 h 830997"/>
              <a:gd name="connsiteX6" fmla="*/ 0 w 3400007"/>
              <a:gd name="connsiteY6" fmla="*/ 0 h 830997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81061 h 834659"/>
              <a:gd name="connsiteX4" fmla="*/ 266573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81061 h 834659"/>
              <a:gd name="connsiteX4" fmla="*/ 268605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81061 h 834659"/>
              <a:gd name="connsiteX4" fmla="*/ 268859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81061 h 834659"/>
              <a:gd name="connsiteX4" fmla="*/ 268859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78521 h 834659"/>
              <a:gd name="connsiteX4" fmla="*/ 268859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007" h="834659">
                <a:moveTo>
                  <a:pt x="0" y="0"/>
                </a:moveTo>
                <a:lnTo>
                  <a:pt x="3400007" y="0"/>
                </a:lnTo>
                <a:lnTo>
                  <a:pt x="3397250" y="578627"/>
                </a:lnTo>
                <a:lnTo>
                  <a:pt x="2686775" y="578521"/>
                </a:lnTo>
                <a:cubicBezTo>
                  <a:pt x="2686533" y="663054"/>
                  <a:pt x="2688832" y="750126"/>
                  <a:pt x="2688590" y="834659"/>
                </a:cubicBezTo>
                <a:lnTo>
                  <a:pt x="0" y="83099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/>
              <a:t>Méthodes </a:t>
            </a:r>
            <a:r>
              <a:rPr lang="fr-FR" sz="800" dirty="0"/>
              <a:t>de mise en œuvre / caractérisation </a:t>
            </a:r>
            <a:r>
              <a:rPr lang="fr-FR" sz="800" dirty="0" smtClean="0"/>
              <a:t>de </a:t>
            </a:r>
            <a:r>
              <a:rPr lang="fr-FR" sz="800" dirty="0"/>
              <a:t>la matière </a:t>
            </a:r>
            <a:r>
              <a:rPr lang="fr-FR" sz="800" dirty="0" smtClean="0"/>
              <a:t>molle -</a:t>
            </a:r>
            <a:endParaRPr lang="fr-FR" sz="800" dirty="0"/>
          </a:p>
          <a:p>
            <a:pPr algn="r"/>
            <a:r>
              <a:rPr lang="fr-FR" sz="800" dirty="0" smtClean="0"/>
              <a:t>Formulation de </a:t>
            </a:r>
            <a:r>
              <a:rPr lang="fr-FR" sz="800" dirty="0"/>
              <a:t>nanoparticules, </a:t>
            </a:r>
            <a:r>
              <a:rPr lang="fr-FR" sz="800" dirty="0" err="1"/>
              <a:t>polyélectrolytes</a:t>
            </a:r>
            <a:r>
              <a:rPr lang="fr-FR" sz="800" dirty="0"/>
              <a:t>, </a:t>
            </a:r>
            <a:r>
              <a:rPr lang="fr-FR" sz="800" dirty="0" smtClean="0"/>
              <a:t>surfactants - </a:t>
            </a:r>
            <a:endParaRPr lang="fr-FR" sz="800" dirty="0"/>
          </a:p>
          <a:p>
            <a:pPr algn="r"/>
            <a:r>
              <a:rPr lang="fr-FR" sz="800" dirty="0" smtClean="0"/>
              <a:t>Matériaux </a:t>
            </a:r>
            <a:r>
              <a:rPr lang="fr-FR" sz="800" dirty="0"/>
              <a:t>poreux et émulsions </a:t>
            </a:r>
            <a:r>
              <a:rPr lang="fr-FR" sz="800" dirty="0" smtClean="0"/>
              <a:t>fonctionnalisés à </a:t>
            </a:r>
            <a:r>
              <a:rPr lang="fr-FR" sz="800" dirty="0"/>
              <a:t>haute surface </a:t>
            </a:r>
            <a:r>
              <a:rPr lang="fr-FR" sz="800" dirty="0" smtClean="0"/>
              <a:t>spécifique -</a:t>
            </a:r>
            <a:endParaRPr lang="fr-FR" sz="800" dirty="0"/>
          </a:p>
          <a:p>
            <a:pPr algn="r"/>
            <a:r>
              <a:rPr lang="fr-FR" sz="800" dirty="0" smtClean="0"/>
              <a:t>Complexation-agrégation-coagulations </a:t>
            </a:r>
            <a:r>
              <a:rPr lang="fr-FR" sz="800" dirty="0"/>
              <a:t>de colloïdes et de </a:t>
            </a:r>
            <a:r>
              <a:rPr lang="fr-FR" sz="800" dirty="0" smtClean="0"/>
              <a:t>macromolécules -</a:t>
            </a:r>
            <a:endParaRPr lang="fr-FR" sz="800" dirty="0"/>
          </a:p>
          <a:p>
            <a:pPr>
              <a:tabLst>
                <a:tab pos="2689225" algn="r"/>
              </a:tabLst>
            </a:pPr>
            <a:r>
              <a:rPr lang="fr-FR" sz="800" dirty="0" smtClean="0"/>
              <a:t>	Caractérisation </a:t>
            </a:r>
            <a:r>
              <a:rPr lang="fr-FR" sz="800" dirty="0"/>
              <a:t>des </a:t>
            </a:r>
            <a:r>
              <a:rPr lang="fr-FR" sz="800" dirty="0" smtClean="0"/>
              <a:t>poussières -</a:t>
            </a:r>
            <a:endParaRPr lang="fr-FR" sz="800" dirty="0"/>
          </a:p>
          <a:p>
            <a:pPr>
              <a:tabLst>
                <a:tab pos="2689225" algn="r"/>
              </a:tabLst>
            </a:pPr>
            <a:r>
              <a:rPr lang="fr-FR" sz="800" dirty="0" smtClean="0"/>
              <a:t>	Caractérisation par </a:t>
            </a:r>
            <a:r>
              <a:rPr lang="fr-FR" sz="800" dirty="0"/>
              <a:t>spectroscopies optique et </a:t>
            </a:r>
            <a:r>
              <a:rPr lang="fr-FR" sz="800" dirty="0" smtClean="0"/>
              <a:t>neutronique -</a:t>
            </a:r>
            <a:endParaRPr lang="fr-FR" sz="800" dirty="0"/>
          </a:p>
        </p:txBody>
      </p:sp>
      <p:sp>
        <p:nvSpPr>
          <p:cNvPr id="5" name="Rectangle 4"/>
          <p:cNvSpPr/>
          <p:nvPr/>
        </p:nvSpPr>
        <p:spPr>
          <a:xfrm>
            <a:off x="18488" y="2271302"/>
            <a:ext cx="288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332038" algn="r"/>
              </a:tabLst>
            </a:pPr>
            <a:r>
              <a:rPr lang="fr-FR" sz="800" dirty="0"/>
              <a:t>Matériaux </a:t>
            </a:r>
            <a:r>
              <a:rPr lang="fr-FR" sz="800" dirty="0" err="1"/>
              <a:t>extractant</a:t>
            </a:r>
            <a:r>
              <a:rPr lang="fr-FR" sz="800" dirty="0"/>
              <a:t> de cations radioactifs en milieu </a:t>
            </a:r>
            <a:r>
              <a:rPr lang="fr-FR" sz="800" dirty="0" smtClean="0"/>
              <a:t>aqueux -</a:t>
            </a:r>
          </a:p>
          <a:p>
            <a:pPr>
              <a:tabLst>
                <a:tab pos="2332038" algn="r"/>
              </a:tabLst>
            </a:pPr>
            <a:r>
              <a:rPr lang="fr-FR" sz="800" dirty="0" smtClean="0"/>
              <a:t>	Techniques </a:t>
            </a:r>
            <a:r>
              <a:rPr lang="fr-FR" sz="800" dirty="0"/>
              <a:t>de spéciation et </a:t>
            </a:r>
            <a:r>
              <a:rPr lang="fr-FR" sz="800" dirty="0" smtClean="0"/>
              <a:t>dosage -</a:t>
            </a:r>
          </a:p>
          <a:p>
            <a:pPr>
              <a:tabLst>
                <a:tab pos="2332038" algn="r"/>
              </a:tabLst>
            </a:pPr>
            <a:r>
              <a:rPr lang="fr-FR" sz="800" dirty="0" smtClean="0"/>
              <a:t>	Développement </a:t>
            </a:r>
            <a:r>
              <a:rPr lang="fr-FR" sz="800" dirty="0"/>
              <a:t>de techniques on-line et </a:t>
            </a:r>
            <a:r>
              <a:rPr lang="fr-FR" sz="800" dirty="0" smtClean="0"/>
              <a:t>portables -</a:t>
            </a:r>
            <a:endParaRPr lang="fr-FR" sz="800" dirty="0"/>
          </a:p>
        </p:txBody>
      </p:sp>
      <p:sp>
        <p:nvSpPr>
          <p:cNvPr id="6" name="Rectangle 5"/>
          <p:cNvSpPr/>
          <p:nvPr/>
        </p:nvSpPr>
        <p:spPr>
          <a:xfrm>
            <a:off x="240193" y="4448016"/>
            <a:ext cx="2460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3263" algn="r"/>
              </a:tabLst>
            </a:pPr>
            <a:r>
              <a:rPr lang="fr-FR" sz="800" dirty="0" smtClean="0"/>
              <a:t>	Conception </a:t>
            </a:r>
            <a:r>
              <a:rPr lang="fr-FR" sz="800" dirty="0"/>
              <a:t>et contrôle de robots </a:t>
            </a:r>
            <a:r>
              <a:rPr lang="fr-FR" sz="800" dirty="0" smtClean="0"/>
              <a:t>humanoïdes -</a:t>
            </a:r>
            <a:endParaRPr lang="fr-FR" sz="800" dirty="0"/>
          </a:p>
          <a:p>
            <a:pPr>
              <a:tabLst>
                <a:tab pos="1973263" algn="r"/>
              </a:tabLst>
            </a:pPr>
            <a:r>
              <a:rPr lang="fr-FR" sz="800" dirty="0" smtClean="0"/>
              <a:t>	Conception </a:t>
            </a:r>
            <a:r>
              <a:rPr lang="fr-FR" sz="800" dirty="0"/>
              <a:t>et contrôle de robots </a:t>
            </a:r>
            <a:r>
              <a:rPr lang="fr-FR" sz="800" dirty="0" smtClean="0"/>
              <a:t>agricoles -</a:t>
            </a:r>
            <a:endParaRPr lang="fr-FR" sz="800" dirty="0"/>
          </a:p>
          <a:p>
            <a:pPr>
              <a:tabLst>
                <a:tab pos="1973263" algn="r"/>
              </a:tabLst>
            </a:pPr>
            <a:r>
              <a:rPr lang="fr-FR" sz="800" dirty="0" smtClean="0"/>
              <a:t>	Aide </a:t>
            </a:r>
            <a:r>
              <a:rPr lang="fr-FR" sz="800" dirty="0"/>
              <a:t>à la décision -</a:t>
            </a:r>
          </a:p>
          <a:p>
            <a:pPr>
              <a:tabLst>
                <a:tab pos="1973263" algn="r"/>
              </a:tabLst>
            </a:pPr>
            <a:r>
              <a:rPr lang="fr-FR" sz="800" dirty="0" smtClean="0"/>
              <a:t>	Fusion </a:t>
            </a:r>
            <a:r>
              <a:rPr lang="fr-FR" sz="800" dirty="0"/>
              <a:t>de données </a:t>
            </a:r>
            <a:r>
              <a:rPr lang="fr-FR" sz="800" dirty="0" smtClean="0"/>
              <a:t>-</a:t>
            </a:r>
            <a:endParaRPr lang="fr-FR" sz="800" dirty="0"/>
          </a:p>
          <a:p>
            <a:pPr algn="r"/>
            <a:r>
              <a:rPr lang="fr-FR" sz="800" dirty="0" smtClean="0"/>
              <a:t>Path-planning -</a:t>
            </a:r>
            <a:endParaRPr lang="fr-FR" sz="800" dirty="0"/>
          </a:p>
        </p:txBody>
      </p:sp>
      <p:sp>
        <p:nvSpPr>
          <p:cNvPr id="51" name="ZoneTexte 50"/>
          <p:cNvSpPr txBox="1"/>
          <p:nvPr/>
        </p:nvSpPr>
        <p:spPr>
          <a:xfrm>
            <a:off x="6600493" y="2599219"/>
            <a:ext cx="200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sz="800" dirty="0" smtClean="0"/>
              <a:t>- Santé et sécurité au travail</a:t>
            </a:r>
          </a:p>
          <a:p>
            <a:r>
              <a:rPr lang="fr-FR" sz="800" dirty="0" smtClean="0"/>
              <a:t>- Mobilité fonctionnelle et géographique</a:t>
            </a:r>
          </a:p>
          <a:p>
            <a:r>
              <a:rPr lang="fr-FR" sz="800" dirty="0" smtClean="0"/>
              <a:t>- Formation/reconversion</a:t>
            </a:r>
          </a:p>
          <a:p>
            <a:r>
              <a:rPr lang="fr-FR" sz="800" dirty="0" smtClean="0"/>
              <a:t>- Responsabilité sociale de l’entreprise</a:t>
            </a:r>
            <a:endParaRPr lang="fr-FR" sz="800" dirty="0"/>
          </a:p>
        </p:txBody>
      </p:sp>
      <p:sp>
        <p:nvSpPr>
          <p:cNvPr id="52" name="ZoneTexte 51"/>
          <p:cNvSpPr txBox="1"/>
          <p:nvPr/>
        </p:nvSpPr>
        <p:spPr>
          <a:xfrm>
            <a:off x="874722" y="4176610"/>
            <a:ext cx="1072931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r"/>
            <a:r>
              <a:rPr lang="fr-FR" sz="800" dirty="0" smtClean="0"/>
              <a:t>Jumeaux numériques</a:t>
            </a:r>
            <a:endParaRPr lang="fr-FR" sz="800" dirty="0"/>
          </a:p>
        </p:txBody>
      </p:sp>
      <p:sp>
        <p:nvSpPr>
          <p:cNvPr id="57" name="ZoneTexte 56"/>
          <p:cNvSpPr txBox="1"/>
          <p:nvPr/>
        </p:nvSpPr>
        <p:spPr>
          <a:xfrm>
            <a:off x="267537" y="5905346"/>
            <a:ext cx="2972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Développement du projet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5849" y="5905346"/>
            <a:ext cx="3547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ajout de nouvelles compétences</a:t>
            </a:r>
          </a:p>
        </p:txBody>
      </p:sp>
      <p:sp>
        <p:nvSpPr>
          <p:cNvPr id="59" name="Flèche droite 58"/>
          <p:cNvSpPr/>
          <p:nvPr/>
        </p:nvSpPr>
        <p:spPr>
          <a:xfrm>
            <a:off x="3483853" y="5964738"/>
            <a:ext cx="567960" cy="281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57808" y="51054"/>
            <a:ext cx="387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II) Le Projet DEMAIN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8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39" grpId="0"/>
      <p:bldP spid="242" grpId="0"/>
      <p:bldP spid="243" grpId="0"/>
      <p:bldP spid="246" grpId="0" animBg="1"/>
      <p:bldP spid="248" grpId="0"/>
      <p:bldP spid="249" grpId="0"/>
      <p:bldP spid="250" grpId="0"/>
      <p:bldP spid="251" grpId="0"/>
      <p:bldP spid="252" grpId="0"/>
      <p:bldP spid="256" grpId="0"/>
      <p:bldP spid="4" grpId="0"/>
      <p:bldP spid="5" grpId="0"/>
      <p:bldP spid="6" grpId="0"/>
      <p:bldP spid="51" grpId="0"/>
      <p:bldP spid="52" grpId="0" animBg="1"/>
      <p:bldP spid="57" grpId="0"/>
      <p:bldP spid="10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57807" y="608449"/>
            <a:ext cx="300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Objectif général 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3051" y="1526323"/>
            <a:ext cx="435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dirty="0" smtClean="0"/>
              <a:t>Les problèmes </a:t>
            </a:r>
            <a:r>
              <a:rPr lang="fr-FR" dirty="0"/>
              <a:t>de la radioactivité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971800" y="622020"/>
            <a:ext cx="470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remplacer les opérations humaines les plus dangereuses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66898" y="1987988"/>
            <a:ext cx="815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Certains atomes se transforment, en émettant des rayonnements </a:t>
            </a:r>
            <a:r>
              <a:rPr lang="fr-FR" sz="2000" dirty="0" smtClean="0"/>
              <a:t>ionisants… </a:t>
            </a:r>
            <a:endParaRPr lang="fr-FR" sz="20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053846" y="2388133"/>
            <a:ext cx="4667245" cy="3306901"/>
            <a:chOff x="4682018" y="1477415"/>
            <a:chExt cx="7101342" cy="5031540"/>
          </a:xfrm>
        </p:grpSpPr>
        <p:grpSp>
          <p:nvGrpSpPr>
            <p:cNvPr id="23" name="Groupe 22"/>
            <p:cNvGrpSpPr/>
            <p:nvPr/>
          </p:nvGrpSpPr>
          <p:grpSpPr>
            <a:xfrm>
              <a:off x="4739336" y="4826648"/>
              <a:ext cx="3365853" cy="75060"/>
              <a:chOff x="5333696" y="5122728"/>
              <a:chExt cx="3365853" cy="75060"/>
            </a:xfrm>
          </p:grpSpPr>
          <p:sp>
            <p:nvSpPr>
              <p:cNvPr id="96" name="Forme libre 527"/>
              <p:cNvSpPr>
                <a:spLocks/>
              </p:cNvSpPr>
              <p:nvPr/>
            </p:nvSpPr>
            <p:spPr bwMode="auto">
              <a:xfrm>
                <a:off x="6687232" y="5122728"/>
                <a:ext cx="702642" cy="73019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7" name="Forme libre 527"/>
              <p:cNvSpPr>
                <a:spLocks/>
              </p:cNvSpPr>
              <p:nvPr/>
            </p:nvSpPr>
            <p:spPr bwMode="auto">
              <a:xfrm>
                <a:off x="7344838" y="5123490"/>
                <a:ext cx="702642" cy="73019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8" name="Forme libre 527"/>
              <p:cNvSpPr>
                <a:spLocks/>
              </p:cNvSpPr>
              <p:nvPr/>
            </p:nvSpPr>
            <p:spPr bwMode="auto">
              <a:xfrm>
                <a:off x="7996907" y="5124769"/>
                <a:ext cx="702642" cy="73019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9" name="Forme libre 527"/>
              <p:cNvSpPr>
                <a:spLocks/>
              </p:cNvSpPr>
              <p:nvPr/>
            </p:nvSpPr>
            <p:spPr bwMode="auto">
              <a:xfrm>
                <a:off x="5333696" y="5122728"/>
                <a:ext cx="702642" cy="73019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0" name="Forme libre 527"/>
              <p:cNvSpPr>
                <a:spLocks/>
              </p:cNvSpPr>
              <p:nvPr/>
            </p:nvSpPr>
            <p:spPr bwMode="auto">
              <a:xfrm>
                <a:off x="5991302" y="5123490"/>
                <a:ext cx="702642" cy="73019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8076964" y="3534976"/>
              <a:ext cx="2885590" cy="1187965"/>
              <a:chOff x="8076964" y="3534976"/>
              <a:chExt cx="2885590" cy="1187965"/>
            </a:xfrm>
          </p:grpSpPr>
          <p:sp>
            <p:nvSpPr>
              <p:cNvPr id="91" name="Forme libre 527"/>
              <p:cNvSpPr>
                <a:spLocks/>
              </p:cNvSpPr>
              <p:nvPr/>
            </p:nvSpPr>
            <p:spPr bwMode="auto">
              <a:xfrm rot="19938665">
                <a:off x="9849769" y="3720774"/>
                <a:ext cx="702642" cy="73019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10539834" y="3534976"/>
                <a:ext cx="422720" cy="58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endParaRPr lang="fr-FR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Forme libre 527"/>
              <p:cNvSpPr>
                <a:spLocks/>
              </p:cNvSpPr>
              <p:nvPr/>
            </p:nvSpPr>
            <p:spPr bwMode="auto">
              <a:xfrm rot="19938665">
                <a:off x="8669978" y="4338126"/>
                <a:ext cx="702642" cy="73019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4" name="Forme libre 527"/>
              <p:cNvSpPr>
                <a:spLocks/>
              </p:cNvSpPr>
              <p:nvPr/>
            </p:nvSpPr>
            <p:spPr bwMode="auto">
              <a:xfrm rot="19938665">
                <a:off x="9264338" y="4027231"/>
                <a:ext cx="702642" cy="73019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5" name="Forme libre 527"/>
              <p:cNvSpPr>
                <a:spLocks/>
              </p:cNvSpPr>
              <p:nvPr/>
            </p:nvSpPr>
            <p:spPr bwMode="auto">
              <a:xfrm rot="19938665">
                <a:off x="8076964" y="4649922"/>
                <a:ext cx="702642" cy="73019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8097302" y="4861136"/>
              <a:ext cx="3223151" cy="1647819"/>
              <a:chOff x="8097302" y="4861136"/>
              <a:chExt cx="3223151" cy="1647819"/>
            </a:xfrm>
          </p:grpSpPr>
          <p:sp>
            <p:nvSpPr>
              <p:cNvPr id="84" name="Forme libre 83"/>
              <p:cNvSpPr/>
              <p:nvPr/>
            </p:nvSpPr>
            <p:spPr>
              <a:xfrm>
                <a:off x="8097302" y="4861136"/>
                <a:ext cx="2651760" cy="777240"/>
              </a:xfrm>
              <a:custGeom>
                <a:avLst/>
                <a:gdLst>
                  <a:gd name="connsiteX0" fmla="*/ 0 w 2651760"/>
                  <a:gd name="connsiteY0" fmla="*/ 0 h 777240"/>
                  <a:gd name="connsiteX1" fmla="*/ 1307592 w 2651760"/>
                  <a:gd name="connsiteY1" fmla="*/ 777240 h 777240"/>
                  <a:gd name="connsiteX2" fmla="*/ 2651760 w 2651760"/>
                  <a:gd name="connsiteY2" fmla="*/ 475488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1760" h="777240">
                    <a:moveTo>
                      <a:pt x="0" y="0"/>
                    </a:moveTo>
                    <a:lnTo>
                      <a:pt x="1307592" y="777240"/>
                    </a:lnTo>
                    <a:lnTo>
                      <a:pt x="2651760" y="475488"/>
                    </a:lnTo>
                  </a:path>
                </a:pathLst>
              </a:cu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5" name="Connecteur droit avec flèche 84"/>
              <p:cNvCxnSpPr/>
              <p:nvPr/>
            </p:nvCxnSpPr>
            <p:spPr>
              <a:xfrm>
                <a:off x="9406894" y="5641218"/>
                <a:ext cx="489385" cy="867737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avec flèche 85"/>
              <p:cNvCxnSpPr/>
              <p:nvPr/>
            </p:nvCxnSpPr>
            <p:spPr>
              <a:xfrm flipH="1">
                <a:off x="9019477" y="5485547"/>
                <a:ext cx="105862" cy="19812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avec flèche 86"/>
              <p:cNvCxnSpPr/>
              <p:nvPr/>
            </p:nvCxnSpPr>
            <p:spPr>
              <a:xfrm flipV="1">
                <a:off x="8721041" y="5199674"/>
                <a:ext cx="461349" cy="585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avec flèche 87"/>
              <p:cNvCxnSpPr/>
              <p:nvPr/>
            </p:nvCxnSpPr>
            <p:spPr>
              <a:xfrm flipV="1">
                <a:off x="10001472" y="5224372"/>
                <a:ext cx="168610" cy="236204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ZoneTexte 88"/>
              <p:cNvSpPr txBox="1"/>
              <p:nvPr/>
            </p:nvSpPr>
            <p:spPr>
              <a:xfrm>
                <a:off x="10781582" y="5117091"/>
                <a:ext cx="538871" cy="537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00B0F0"/>
                    </a:solidFill>
                  </a:rPr>
                  <a:t>e</a:t>
                </a:r>
                <a:r>
                  <a:rPr lang="fr-FR" baseline="30000" dirty="0" smtClean="0">
                    <a:solidFill>
                      <a:srgbClr val="00B0F0"/>
                    </a:solidFill>
                  </a:rPr>
                  <a:t>-</a:t>
                </a:r>
                <a:endParaRPr lang="fr-FR" baseline="300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90" name="Connecteur droit avec flèche 89"/>
              <p:cNvCxnSpPr/>
              <p:nvPr/>
            </p:nvCxnSpPr>
            <p:spPr>
              <a:xfrm flipH="1">
                <a:off x="8328101" y="5051424"/>
                <a:ext cx="34724" cy="30094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e 28"/>
            <p:cNvGrpSpPr/>
            <p:nvPr/>
          </p:nvGrpSpPr>
          <p:grpSpPr>
            <a:xfrm>
              <a:off x="4682018" y="2275416"/>
              <a:ext cx="7101342" cy="1331468"/>
              <a:chOff x="4682018" y="2275416"/>
              <a:chExt cx="7101342" cy="1331468"/>
            </a:xfrm>
          </p:grpSpPr>
          <p:sp>
            <p:nvSpPr>
              <p:cNvPr id="66" name="Forme libre 65"/>
              <p:cNvSpPr/>
              <p:nvPr/>
            </p:nvSpPr>
            <p:spPr>
              <a:xfrm>
                <a:off x="4682018" y="2857076"/>
                <a:ext cx="6682740" cy="749808"/>
              </a:xfrm>
              <a:custGeom>
                <a:avLst/>
                <a:gdLst>
                  <a:gd name="connsiteX0" fmla="*/ 0 w 4472940"/>
                  <a:gd name="connsiteY0" fmla="*/ 495300 h 899160"/>
                  <a:gd name="connsiteX1" fmla="*/ 1981200 w 4472940"/>
                  <a:gd name="connsiteY1" fmla="*/ 22860 h 899160"/>
                  <a:gd name="connsiteX2" fmla="*/ 3459480 w 4472940"/>
                  <a:gd name="connsiteY2" fmla="*/ 190500 h 899160"/>
                  <a:gd name="connsiteX3" fmla="*/ 4130040 w 4472940"/>
                  <a:gd name="connsiteY3" fmla="*/ 899160 h 899160"/>
                  <a:gd name="connsiteX4" fmla="*/ 4472940 w 4472940"/>
                  <a:gd name="connsiteY4" fmla="*/ 251460 h 899160"/>
                  <a:gd name="connsiteX5" fmla="*/ 4274820 w 4472940"/>
                  <a:gd name="connsiteY5" fmla="*/ 0 h 899160"/>
                  <a:gd name="connsiteX0" fmla="*/ 0 w 4472940"/>
                  <a:gd name="connsiteY0" fmla="*/ 495300 h 856488"/>
                  <a:gd name="connsiteX1" fmla="*/ 1981200 w 4472940"/>
                  <a:gd name="connsiteY1" fmla="*/ 22860 h 856488"/>
                  <a:gd name="connsiteX2" fmla="*/ 3459480 w 4472940"/>
                  <a:gd name="connsiteY2" fmla="*/ 190500 h 856488"/>
                  <a:gd name="connsiteX3" fmla="*/ 4191000 w 4472940"/>
                  <a:gd name="connsiteY3" fmla="*/ 856488 h 856488"/>
                  <a:gd name="connsiteX4" fmla="*/ 4472940 w 4472940"/>
                  <a:gd name="connsiteY4" fmla="*/ 251460 h 856488"/>
                  <a:gd name="connsiteX5" fmla="*/ 4274820 w 4472940"/>
                  <a:gd name="connsiteY5" fmla="*/ 0 h 856488"/>
                  <a:gd name="connsiteX0" fmla="*/ 0 w 5416296"/>
                  <a:gd name="connsiteY0" fmla="*/ 809244 h 809244"/>
                  <a:gd name="connsiteX1" fmla="*/ 1981200 w 5416296"/>
                  <a:gd name="connsiteY1" fmla="*/ 336804 h 809244"/>
                  <a:gd name="connsiteX2" fmla="*/ 3459480 w 5416296"/>
                  <a:gd name="connsiteY2" fmla="*/ 504444 h 809244"/>
                  <a:gd name="connsiteX3" fmla="*/ 5416296 w 5416296"/>
                  <a:gd name="connsiteY3" fmla="*/ 0 h 809244"/>
                  <a:gd name="connsiteX4" fmla="*/ 4472940 w 5416296"/>
                  <a:gd name="connsiteY4" fmla="*/ 565404 h 809244"/>
                  <a:gd name="connsiteX5" fmla="*/ 4274820 w 5416296"/>
                  <a:gd name="connsiteY5" fmla="*/ 313944 h 809244"/>
                  <a:gd name="connsiteX0" fmla="*/ 0 w 6819900"/>
                  <a:gd name="connsiteY0" fmla="*/ 809244 h 809244"/>
                  <a:gd name="connsiteX1" fmla="*/ 1981200 w 6819900"/>
                  <a:gd name="connsiteY1" fmla="*/ 336804 h 809244"/>
                  <a:gd name="connsiteX2" fmla="*/ 3459480 w 6819900"/>
                  <a:gd name="connsiteY2" fmla="*/ 504444 h 809244"/>
                  <a:gd name="connsiteX3" fmla="*/ 5416296 w 6819900"/>
                  <a:gd name="connsiteY3" fmla="*/ 0 h 809244"/>
                  <a:gd name="connsiteX4" fmla="*/ 6819900 w 6819900"/>
                  <a:gd name="connsiteY4" fmla="*/ 224028 h 809244"/>
                  <a:gd name="connsiteX5" fmla="*/ 4274820 w 6819900"/>
                  <a:gd name="connsiteY5" fmla="*/ 313944 h 809244"/>
                  <a:gd name="connsiteX0" fmla="*/ 0 w 7146036"/>
                  <a:gd name="connsiteY0" fmla="*/ 809244 h 809244"/>
                  <a:gd name="connsiteX1" fmla="*/ 1981200 w 7146036"/>
                  <a:gd name="connsiteY1" fmla="*/ 336804 h 809244"/>
                  <a:gd name="connsiteX2" fmla="*/ 3459480 w 7146036"/>
                  <a:gd name="connsiteY2" fmla="*/ 504444 h 809244"/>
                  <a:gd name="connsiteX3" fmla="*/ 5416296 w 7146036"/>
                  <a:gd name="connsiteY3" fmla="*/ 0 h 809244"/>
                  <a:gd name="connsiteX4" fmla="*/ 6819900 w 7146036"/>
                  <a:gd name="connsiteY4" fmla="*/ 224028 h 809244"/>
                  <a:gd name="connsiteX5" fmla="*/ 7146036 w 7146036"/>
                  <a:gd name="connsiteY5" fmla="*/ 338328 h 809244"/>
                  <a:gd name="connsiteX0" fmla="*/ 0 w 7146036"/>
                  <a:gd name="connsiteY0" fmla="*/ 585216 h 585216"/>
                  <a:gd name="connsiteX1" fmla="*/ 1981200 w 7146036"/>
                  <a:gd name="connsiteY1" fmla="*/ 112776 h 585216"/>
                  <a:gd name="connsiteX2" fmla="*/ 3459480 w 7146036"/>
                  <a:gd name="connsiteY2" fmla="*/ 280416 h 585216"/>
                  <a:gd name="connsiteX3" fmla="*/ 4696968 w 7146036"/>
                  <a:gd name="connsiteY3" fmla="*/ 166116 h 585216"/>
                  <a:gd name="connsiteX4" fmla="*/ 6819900 w 7146036"/>
                  <a:gd name="connsiteY4" fmla="*/ 0 h 585216"/>
                  <a:gd name="connsiteX5" fmla="*/ 7146036 w 7146036"/>
                  <a:gd name="connsiteY5" fmla="*/ 114300 h 585216"/>
                  <a:gd name="connsiteX0" fmla="*/ 0 w 7146036"/>
                  <a:gd name="connsiteY0" fmla="*/ 701040 h 701040"/>
                  <a:gd name="connsiteX1" fmla="*/ 1981200 w 7146036"/>
                  <a:gd name="connsiteY1" fmla="*/ 228600 h 701040"/>
                  <a:gd name="connsiteX2" fmla="*/ 3459480 w 7146036"/>
                  <a:gd name="connsiteY2" fmla="*/ 396240 h 701040"/>
                  <a:gd name="connsiteX3" fmla="*/ 4696968 w 7146036"/>
                  <a:gd name="connsiteY3" fmla="*/ 281940 h 701040"/>
                  <a:gd name="connsiteX4" fmla="*/ 5911596 w 7146036"/>
                  <a:gd name="connsiteY4" fmla="*/ 0 h 701040"/>
                  <a:gd name="connsiteX5" fmla="*/ 7146036 w 7146036"/>
                  <a:gd name="connsiteY5" fmla="*/ 230124 h 701040"/>
                  <a:gd name="connsiteX0" fmla="*/ 0 w 6749796"/>
                  <a:gd name="connsiteY0" fmla="*/ 701040 h 701040"/>
                  <a:gd name="connsiteX1" fmla="*/ 1981200 w 6749796"/>
                  <a:gd name="connsiteY1" fmla="*/ 228600 h 701040"/>
                  <a:gd name="connsiteX2" fmla="*/ 3459480 w 6749796"/>
                  <a:gd name="connsiteY2" fmla="*/ 396240 h 701040"/>
                  <a:gd name="connsiteX3" fmla="*/ 4696968 w 6749796"/>
                  <a:gd name="connsiteY3" fmla="*/ 281940 h 701040"/>
                  <a:gd name="connsiteX4" fmla="*/ 5911596 w 6749796"/>
                  <a:gd name="connsiteY4" fmla="*/ 0 h 701040"/>
                  <a:gd name="connsiteX5" fmla="*/ 6749796 w 6749796"/>
                  <a:gd name="connsiteY5" fmla="*/ 205740 h 701040"/>
                  <a:gd name="connsiteX0" fmla="*/ 0 w 6749796"/>
                  <a:gd name="connsiteY0" fmla="*/ 749808 h 749808"/>
                  <a:gd name="connsiteX1" fmla="*/ 1981200 w 6749796"/>
                  <a:gd name="connsiteY1" fmla="*/ 277368 h 749808"/>
                  <a:gd name="connsiteX2" fmla="*/ 3459480 w 6749796"/>
                  <a:gd name="connsiteY2" fmla="*/ 445008 h 749808"/>
                  <a:gd name="connsiteX3" fmla="*/ 4696968 w 6749796"/>
                  <a:gd name="connsiteY3" fmla="*/ 330708 h 749808"/>
                  <a:gd name="connsiteX4" fmla="*/ 5868924 w 6749796"/>
                  <a:gd name="connsiteY4" fmla="*/ 0 h 749808"/>
                  <a:gd name="connsiteX5" fmla="*/ 6749796 w 6749796"/>
                  <a:gd name="connsiteY5" fmla="*/ 254508 h 749808"/>
                  <a:gd name="connsiteX0" fmla="*/ 0 w 6682740"/>
                  <a:gd name="connsiteY0" fmla="*/ 749808 h 749808"/>
                  <a:gd name="connsiteX1" fmla="*/ 1981200 w 6682740"/>
                  <a:gd name="connsiteY1" fmla="*/ 277368 h 749808"/>
                  <a:gd name="connsiteX2" fmla="*/ 3459480 w 6682740"/>
                  <a:gd name="connsiteY2" fmla="*/ 445008 h 749808"/>
                  <a:gd name="connsiteX3" fmla="*/ 4696968 w 6682740"/>
                  <a:gd name="connsiteY3" fmla="*/ 330708 h 749808"/>
                  <a:gd name="connsiteX4" fmla="*/ 5868924 w 6682740"/>
                  <a:gd name="connsiteY4" fmla="*/ 0 h 749808"/>
                  <a:gd name="connsiteX5" fmla="*/ 6682740 w 6682740"/>
                  <a:gd name="connsiteY5" fmla="*/ 114300 h 74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82740" h="749808">
                    <a:moveTo>
                      <a:pt x="0" y="749808"/>
                    </a:moveTo>
                    <a:lnTo>
                      <a:pt x="1981200" y="277368"/>
                    </a:lnTo>
                    <a:lnTo>
                      <a:pt x="3459480" y="445008"/>
                    </a:lnTo>
                    <a:lnTo>
                      <a:pt x="4696968" y="330708"/>
                    </a:lnTo>
                    <a:lnTo>
                      <a:pt x="5868924" y="0"/>
                    </a:lnTo>
                    <a:lnTo>
                      <a:pt x="6682740" y="114300"/>
                    </a:lnTo>
                  </a:path>
                </a:pathLst>
              </a:cu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7" name="Connecteur droit avec flèche 66"/>
              <p:cNvCxnSpPr>
                <a:stCxn id="66" idx="1"/>
              </p:cNvCxnSpPr>
              <p:nvPr/>
            </p:nvCxnSpPr>
            <p:spPr>
              <a:xfrm flipV="1">
                <a:off x="6663218" y="2275416"/>
                <a:ext cx="925633" cy="859028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avec flèche 67"/>
              <p:cNvCxnSpPr/>
              <p:nvPr/>
            </p:nvCxnSpPr>
            <p:spPr>
              <a:xfrm flipV="1">
                <a:off x="8168788" y="2951273"/>
                <a:ext cx="577484" cy="340554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avec flèche 68"/>
              <p:cNvCxnSpPr>
                <a:stCxn id="66" idx="3"/>
              </p:cNvCxnSpPr>
              <p:nvPr/>
            </p:nvCxnSpPr>
            <p:spPr>
              <a:xfrm>
                <a:off x="9378986" y="3187784"/>
                <a:ext cx="937285" cy="175493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/>
              <p:cNvCxnSpPr/>
              <p:nvPr/>
            </p:nvCxnSpPr>
            <p:spPr>
              <a:xfrm>
                <a:off x="7927848" y="3318848"/>
                <a:ext cx="350080" cy="253163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70"/>
              <p:cNvCxnSpPr/>
              <p:nvPr/>
            </p:nvCxnSpPr>
            <p:spPr>
              <a:xfrm flipV="1">
                <a:off x="6111240" y="2993236"/>
                <a:ext cx="163498" cy="25246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avec flèche 71"/>
              <p:cNvCxnSpPr/>
              <p:nvPr/>
            </p:nvCxnSpPr>
            <p:spPr>
              <a:xfrm>
                <a:off x="7342632" y="3215216"/>
                <a:ext cx="74966" cy="23692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avec flèche 72"/>
              <p:cNvCxnSpPr/>
              <p:nvPr/>
            </p:nvCxnSpPr>
            <p:spPr>
              <a:xfrm flipV="1">
                <a:off x="10000488" y="2767680"/>
                <a:ext cx="164592" cy="2280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avec flèche 73"/>
              <p:cNvCxnSpPr/>
              <p:nvPr/>
            </p:nvCxnSpPr>
            <p:spPr>
              <a:xfrm>
                <a:off x="8823960" y="3263984"/>
                <a:ext cx="342419" cy="188154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/>
              <p:cNvCxnSpPr>
                <a:stCxn id="66" idx="4"/>
              </p:cNvCxnSpPr>
              <p:nvPr/>
            </p:nvCxnSpPr>
            <p:spPr>
              <a:xfrm flipV="1">
                <a:off x="10550942" y="2651336"/>
                <a:ext cx="403580" cy="20574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avec flèche 75"/>
              <p:cNvCxnSpPr/>
              <p:nvPr/>
            </p:nvCxnSpPr>
            <p:spPr>
              <a:xfrm flipV="1">
                <a:off x="7576227" y="3020568"/>
                <a:ext cx="276437" cy="208244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/>
              <p:cNvSpPr txBox="1"/>
              <p:nvPr/>
            </p:nvSpPr>
            <p:spPr>
              <a:xfrm>
                <a:off x="11244489" y="2921470"/>
                <a:ext cx="538871" cy="53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00B0F0"/>
                    </a:solidFill>
                  </a:rPr>
                  <a:t>e</a:t>
                </a:r>
                <a:r>
                  <a:rPr lang="fr-FR" baseline="30000" dirty="0" smtClean="0">
                    <a:solidFill>
                      <a:srgbClr val="00B0F0"/>
                    </a:solidFill>
                  </a:rPr>
                  <a:t>-</a:t>
                </a:r>
                <a:endParaRPr lang="fr-FR" baseline="300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78" name="Connecteur droit avec flèche 77"/>
              <p:cNvCxnSpPr/>
              <p:nvPr/>
            </p:nvCxnSpPr>
            <p:spPr>
              <a:xfrm>
                <a:off x="6311353" y="3243437"/>
                <a:ext cx="263183" cy="9979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avec flèche 78"/>
              <p:cNvCxnSpPr/>
              <p:nvPr/>
            </p:nvCxnSpPr>
            <p:spPr>
              <a:xfrm flipV="1">
                <a:off x="5519928" y="3406258"/>
                <a:ext cx="582631" cy="1927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avec flèche 79"/>
              <p:cNvCxnSpPr/>
              <p:nvPr/>
            </p:nvCxnSpPr>
            <p:spPr>
              <a:xfrm flipV="1">
                <a:off x="6406749" y="2954976"/>
                <a:ext cx="276437" cy="208244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avec flèche 80"/>
              <p:cNvCxnSpPr/>
              <p:nvPr/>
            </p:nvCxnSpPr>
            <p:spPr>
              <a:xfrm flipV="1">
                <a:off x="7153496" y="3054786"/>
                <a:ext cx="317575" cy="11234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avec flèche 81"/>
              <p:cNvCxnSpPr/>
              <p:nvPr/>
            </p:nvCxnSpPr>
            <p:spPr>
              <a:xfrm flipV="1">
                <a:off x="9096942" y="2971800"/>
                <a:ext cx="138498" cy="21116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avec flèche 82"/>
              <p:cNvCxnSpPr/>
              <p:nvPr/>
            </p:nvCxnSpPr>
            <p:spPr>
              <a:xfrm>
                <a:off x="9896279" y="3054434"/>
                <a:ext cx="226129" cy="100246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necteur droit 29"/>
            <p:cNvCxnSpPr/>
            <p:nvPr/>
          </p:nvCxnSpPr>
          <p:spPr>
            <a:xfrm>
              <a:off x="5440970" y="1477415"/>
              <a:ext cx="0" cy="431073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e 30"/>
            <p:cNvGrpSpPr/>
            <p:nvPr/>
          </p:nvGrpSpPr>
          <p:grpSpPr>
            <a:xfrm>
              <a:off x="4737211" y="1495703"/>
              <a:ext cx="3587042" cy="1610835"/>
              <a:chOff x="4737211" y="1495703"/>
              <a:chExt cx="3587042" cy="1610835"/>
            </a:xfrm>
          </p:grpSpPr>
          <p:sp>
            <p:nvSpPr>
              <p:cNvPr id="32" name="ZoneTexte 31"/>
              <p:cNvSpPr txBox="1"/>
              <p:nvPr/>
            </p:nvSpPr>
            <p:spPr>
              <a:xfrm>
                <a:off x="7446619" y="1658305"/>
                <a:ext cx="877634" cy="58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fr-FR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p</a:t>
                </a:r>
                <a:endParaRPr lang="fr-FR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3" name="Connecteur droit avec flèche 32"/>
              <p:cNvCxnSpPr/>
              <p:nvPr/>
            </p:nvCxnSpPr>
            <p:spPr>
              <a:xfrm flipV="1">
                <a:off x="4737211" y="1916769"/>
                <a:ext cx="2642029" cy="72584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e 33"/>
              <p:cNvGrpSpPr/>
              <p:nvPr/>
            </p:nvGrpSpPr>
            <p:grpSpPr>
              <a:xfrm>
                <a:off x="5801185" y="2373968"/>
                <a:ext cx="685935" cy="732570"/>
                <a:chOff x="4739640" y="2670048"/>
                <a:chExt cx="1350543" cy="732570"/>
              </a:xfrm>
            </p:grpSpPr>
            <p:cxnSp>
              <p:nvCxnSpPr>
                <p:cNvPr id="64" name="Connecteur droit avec flèche 63"/>
                <p:cNvCxnSpPr/>
                <p:nvPr/>
              </p:nvCxnSpPr>
              <p:spPr>
                <a:xfrm>
                  <a:off x="4739640" y="2670048"/>
                  <a:ext cx="340360" cy="306832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ZoneTexte 64"/>
                <p:cNvSpPr txBox="1"/>
                <p:nvPr/>
              </p:nvSpPr>
              <p:spPr>
                <a:xfrm>
                  <a:off x="5029195" y="2865120"/>
                  <a:ext cx="1060988" cy="537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00B0F0"/>
                      </a:solidFill>
                    </a:rPr>
                    <a:t>e</a:t>
                  </a:r>
                  <a:r>
                    <a:rPr lang="fr-FR" baseline="30000" dirty="0" smtClean="0">
                      <a:solidFill>
                        <a:srgbClr val="00B0F0"/>
                      </a:solidFill>
                    </a:rPr>
                    <a:t>-</a:t>
                  </a:r>
                  <a:endParaRPr lang="fr-FR" baseline="30000" dirty="0">
                    <a:solidFill>
                      <a:srgbClr val="00B0F0"/>
                    </a:solidFill>
                  </a:endParaRPr>
                </a:p>
              </p:txBody>
            </p:sp>
          </p:grpSp>
          <p:cxnSp>
            <p:nvCxnSpPr>
              <p:cNvPr id="35" name="Connecteur droit avec flèche 34"/>
              <p:cNvCxnSpPr/>
              <p:nvPr/>
            </p:nvCxnSpPr>
            <p:spPr>
              <a:xfrm>
                <a:off x="6040679" y="2339424"/>
                <a:ext cx="172867" cy="30683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>
                <a:off x="6424519" y="2230958"/>
                <a:ext cx="56069" cy="178046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/>
              <p:nvPr/>
            </p:nvCxnSpPr>
            <p:spPr>
              <a:xfrm>
                <a:off x="6672290" y="2163656"/>
                <a:ext cx="172867" cy="30683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6878619" y="2102172"/>
                <a:ext cx="430918" cy="27127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>
                <a:off x="6192330" y="2293458"/>
                <a:ext cx="212919" cy="19938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 flipV="1">
                <a:off x="6758724" y="1681056"/>
                <a:ext cx="164353" cy="338748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 flipV="1">
                <a:off x="6321911" y="1706235"/>
                <a:ext cx="64246" cy="433807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 flipV="1">
                <a:off x="6169685" y="1731415"/>
                <a:ext cx="321868" cy="457666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 flipV="1">
                <a:off x="5493055" y="2034653"/>
                <a:ext cx="91513" cy="38123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flipV="1">
                <a:off x="5865748" y="1869935"/>
                <a:ext cx="215609" cy="423523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 flipV="1">
                <a:off x="6577281" y="1856824"/>
                <a:ext cx="0" cy="213166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 flipV="1">
                <a:off x="6964358" y="1495703"/>
                <a:ext cx="198668" cy="46454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48"/>
              <p:cNvCxnSpPr/>
              <p:nvPr/>
            </p:nvCxnSpPr>
            <p:spPr>
              <a:xfrm>
                <a:off x="6525804" y="2182320"/>
                <a:ext cx="180225" cy="251068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>
                <a:off x="5864093" y="2382546"/>
                <a:ext cx="349453" cy="748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>
                <a:off x="5625479" y="2433388"/>
                <a:ext cx="86927" cy="23430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 flipV="1">
                <a:off x="6638829" y="1869935"/>
                <a:ext cx="119895" cy="20005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/>
              <p:nvPr/>
            </p:nvCxnSpPr>
            <p:spPr>
              <a:xfrm>
                <a:off x="7155714" y="2033657"/>
                <a:ext cx="102777" cy="20415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53"/>
              <p:cNvCxnSpPr/>
              <p:nvPr/>
            </p:nvCxnSpPr>
            <p:spPr>
              <a:xfrm>
                <a:off x="6840900" y="2102172"/>
                <a:ext cx="234403" cy="317789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54"/>
              <p:cNvCxnSpPr/>
              <p:nvPr/>
            </p:nvCxnSpPr>
            <p:spPr>
              <a:xfrm flipV="1">
                <a:off x="6040679" y="1960248"/>
                <a:ext cx="40678" cy="27071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55"/>
              <p:cNvCxnSpPr/>
              <p:nvPr/>
            </p:nvCxnSpPr>
            <p:spPr>
              <a:xfrm>
                <a:off x="6265470" y="2257043"/>
                <a:ext cx="430918" cy="27127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avec flèche 56"/>
              <p:cNvCxnSpPr/>
              <p:nvPr/>
            </p:nvCxnSpPr>
            <p:spPr>
              <a:xfrm flipV="1">
                <a:off x="5777263" y="2075737"/>
                <a:ext cx="0" cy="213166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avec flèche 57"/>
              <p:cNvCxnSpPr/>
              <p:nvPr/>
            </p:nvCxnSpPr>
            <p:spPr>
              <a:xfrm flipV="1">
                <a:off x="6425543" y="1868562"/>
                <a:ext cx="40678" cy="27071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avec flèche 58"/>
              <p:cNvCxnSpPr/>
              <p:nvPr/>
            </p:nvCxnSpPr>
            <p:spPr>
              <a:xfrm flipV="1">
                <a:off x="6162127" y="1984051"/>
                <a:ext cx="0" cy="213166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avec flèche 59"/>
              <p:cNvCxnSpPr/>
              <p:nvPr/>
            </p:nvCxnSpPr>
            <p:spPr>
              <a:xfrm flipV="1">
                <a:off x="7078351" y="1741918"/>
                <a:ext cx="119895" cy="20005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avec flèche 60"/>
              <p:cNvCxnSpPr/>
              <p:nvPr/>
            </p:nvCxnSpPr>
            <p:spPr>
              <a:xfrm flipV="1">
                <a:off x="6919230" y="1713341"/>
                <a:ext cx="40678" cy="27071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avec flèche 61"/>
              <p:cNvCxnSpPr/>
              <p:nvPr/>
            </p:nvCxnSpPr>
            <p:spPr>
              <a:xfrm>
                <a:off x="7032610" y="2054594"/>
                <a:ext cx="349453" cy="74831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avec flèche 62"/>
              <p:cNvCxnSpPr/>
              <p:nvPr/>
            </p:nvCxnSpPr>
            <p:spPr>
              <a:xfrm flipV="1">
                <a:off x="5625479" y="2121279"/>
                <a:ext cx="0" cy="213166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ZoneTexte 100"/>
          <p:cNvSpPr txBox="1"/>
          <p:nvPr/>
        </p:nvSpPr>
        <p:spPr>
          <a:xfrm>
            <a:off x="3601455" y="2543767"/>
            <a:ext cx="542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… qui peuvent s’arrêter facilement (</a:t>
            </a:r>
            <a:r>
              <a:rPr lang="fr-FR" sz="2000" dirty="0" err="1" smtClean="0"/>
              <a:t>qq</a:t>
            </a:r>
            <a:r>
              <a:rPr lang="fr-FR" sz="2000" dirty="0" smtClean="0"/>
              <a:t> cm d’air) … 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5901540" y="2966066"/>
            <a:ext cx="270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… ou plus difficilement </a:t>
            </a:r>
            <a:r>
              <a:rPr lang="fr-FR" sz="2000" dirty="0"/>
              <a:t>(</a:t>
            </a:r>
            <a:r>
              <a:rPr lang="fr-FR" sz="2000" dirty="0" err="1"/>
              <a:t>qq</a:t>
            </a:r>
            <a:r>
              <a:rPr lang="fr-FR" sz="2000" dirty="0"/>
              <a:t> </a:t>
            </a:r>
            <a:r>
              <a:rPr lang="fr-FR" sz="2000" dirty="0" smtClean="0"/>
              <a:t>cm </a:t>
            </a:r>
            <a:r>
              <a:rPr lang="fr-FR" sz="2000" dirty="0"/>
              <a:t>de </a:t>
            </a:r>
            <a:r>
              <a:rPr lang="fr-FR" sz="2000" dirty="0" smtClean="0"/>
              <a:t>métal) …</a:t>
            </a:r>
            <a:endParaRPr lang="fr-FR" sz="2000" dirty="0"/>
          </a:p>
        </p:txBody>
      </p:sp>
      <p:sp>
        <p:nvSpPr>
          <p:cNvPr id="102" name="Rectangle 101"/>
          <p:cNvSpPr/>
          <p:nvPr/>
        </p:nvSpPr>
        <p:spPr>
          <a:xfrm>
            <a:off x="5592853" y="3952130"/>
            <a:ext cx="328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… quand d’autres traversent aisément la matière (</a:t>
            </a:r>
            <a:r>
              <a:rPr lang="fr-FR" sz="2000" dirty="0" err="1" smtClean="0"/>
              <a:t>qq</a:t>
            </a:r>
            <a:r>
              <a:rPr lang="fr-FR" sz="2000" dirty="0" smtClean="0"/>
              <a:t> dm de métal ou </a:t>
            </a:r>
            <a:r>
              <a:rPr lang="fr-FR" sz="2000" dirty="0" err="1" smtClean="0"/>
              <a:t>qq</a:t>
            </a:r>
            <a:r>
              <a:rPr lang="fr-FR" sz="2000" dirty="0" smtClean="0"/>
              <a:t> m de béton)</a:t>
            </a:r>
            <a:endParaRPr lang="fr-FR" sz="2000" dirty="0"/>
          </a:p>
        </p:txBody>
      </p:sp>
      <p:sp>
        <p:nvSpPr>
          <p:cNvPr id="104" name="Rectangle 103"/>
          <p:cNvSpPr/>
          <p:nvPr/>
        </p:nvSpPr>
        <p:spPr>
          <a:xfrm>
            <a:off x="1683728" y="4964666"/>
            <a:ext cx="482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unité utilisée : </a:t>
            </a:r>
            <a:r>
              <a:rPr lang="fr-FR" dirty="0" smtClean="0"/>
              <a:t>le gray (Gy), 1 Gy = 1 J déposé/kg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182980" y="5464660"/>
            <a:ext cx="6778040" cy="773240"/>
            <a:chOff x="1160307" y="5464660"/>
            <a:chExt cx="6778040" cy="773240"/>
          </a:xfrm>
        </p:grpSpPr>
        <p:grpSp>
          <p:nvGrpSpPr>
            <p:cNvPr id="9" name="Groupe 8"/>
            <p:cNvGrpSpPr/>
            <p:nvPr/>
          </p:nvGrpSpPr>
          <p:grpSpPr>
            <a:xfrm>
              <a:off x="1160307" y="5464660"/>
              <a:ext cx="6778040" cy="773240"/>
              <a:chOff x="1546374" y="5862141"/>
              <a:chExt cx="6067153" cy="7732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46374" y="5862141"/>
                <a:ext cx="6067153" cy="773240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54700" y="5877487"/>
                <a:ext cx="52505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/>
                  <a:t>Arracher des électrons peut </a:t>
                </a:r>
                <a:r>
                  <a:rPr lang="fr-FR" sz="2000" b="1" dirty="0" smtClean="0"/>
                  <a:t>endommager l’ADN</a:t>
                </a:r>
                <a:endParaRPr lang="fr-FR" sz="2000" dirty="0"/>
              </a:p>
              <a:p>
                <a:pPr algn="ctr"/>
                <a:r>
                  <a:rPr lang="fr-FR" sz="2000" dirty="0" smtClean="0"/>
                  <a:t>et </a:t>
                </a:r>
                <a:r>
                  <a:rPr lang="fr-FR" sz="2000" b="1" dirty="0" smtClean="0"/>
                  <a:t>déplacer des atomes</a:t>
                </a:r>
                <a:r>
                  <a:rPr lang="fr-FR" sz="2000" dirty="0" smtClean="0"/>
                  <a:t> </a:t>
                </a:r>
                <a:r>
                  <a:rPr lang="fr-FR" dirty="0" smtClean="0"/>
                  <a:t>(circuits électroniques)</a:t>
                </a:r>
                <a:endParaRPr lang="fr-FR" dirty="0"/>
              </a:p>
            </p:txBody>
          </p:sp>
        </p:grpSp>
        <p:pic>
          <p:nvPicPr>
            <p:cNvPr id="10" name="Image 9" descr="Attention 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744" y="5650481"/>
              <a:ext cx="461669" cy="407567"/>
            </a:xfrm>
            <a:prstGeom prst="rect">
              <a:avLst/>
            </a:prstGeom>
          </p:spPr>
        </p:pic>
        <p:pic>
          <p:nvPicPr>
            <p:cNvPr id="105" name="Image 104" descr="Attention 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436" y="5667812"/>
              <a:ext cx="461669" cy="407567"/>
            </a:xfrm>
            <a:prstGeom prst="rect">
              <a:avLst/>
            </a:prstGeom>
          </p:spPr>
        </p:pic>
      </p:grpSp>
      <p:sp>
        <p:nvSpPr>
          <p:cNvPr id="106" name="ZoneTexte 105"/>
          <p:cNvSpPr txBox="1"/>
          <p:nvPr/>
        </p:nvSpPr>
        <p:spPr>
          <a:xfrm>
            <a:off x="157808" y="51054"/>
            <a:ext cx="574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III) Et la robotique dans tout ça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4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01" grpId="0"/>
      <p:bldP spid="6" grpId="0"/>
      <p:bldP spid="102" grpId="0"/>
      <p:bldP spid="1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57807" y="608449"/>
            <a:ext cx="300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Objectif général 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71800" y="622020"/>
            <a:ext cx="462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remplacer les opérations humaines les plus dangereuses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27" y="2094669"/>
            <a:ext cx="2977304" cy="1621132"/>
          </a:xfrm>
          <a:prstGeom prst="rect">
            <a:avLst/>
          </a:prstGeom>
        </p:spPr>
      </p:pic>
      <p:sp>
        <p:nvSpPr>
          <p:cNvPr id="104" name="ZoneTexte 103"/>
          <p:cNvSpPr txBox="1"/>
          <p:nvPr/>
        </p:nvSpPr>
        <p:spPr>
          <a:xfrm>
            <a:off x="353051" y="1526323"/>
            <a:ext cx="448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dirty="0" smtClean="0"/>
              <a:t>Les problèmes </a:t>
            </a:r>
            <a:r>
              <a:rPr lang="fr-FR" dirty="0"/>
              <a:t>de la radioactivité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5041898" y="2035870"/>
            <a:ext cx="4522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dose = </a:t>
            </a:r>
            <a:r>
              <a:rPr lang="fr-FR" sz="2000" dirty="0" err="1" smtClean="0"/>
              <a:t>qq</a:t>
            </a:r>
            <a:r>
              <a:rPr lang="fr-FR" sz="2000" dirty="0" smtClean="0"/>
              <a:t> Gy/h</a:t>
            </a:r>
          </a:p>
          <a:p>
            <a:pPr algn="l"/>
            <a:r>
              <a:rPr lang="fr-FR" sz="2000" dirty="0" smtClean="0"/>
              <a:t>(dose </a:t>
            </a:r>
            <a:r>
              <a:rPr lang="fr-FR" sz="2000" dirty="0"/>
              <a:t>létale 50% : 4-5 </a:t>
            </a:r>
            <a:r>
              <a:rPr lang="fr-FR" sz="2000" dirty="0" smtClean="0"/>
              <a:t>Gy) </a:t>
            </a:r>
            <a:endParaRPr lang="fr-FR" sz="2000" dirty="0"/>
          </a:p>
        </p:txBody>
      </p:sp>
      <p:sp>
        <p:nvSpPr>
          <p:cNvPr id="107" name="ZoneTexte 106"/>
          <p:cNvSpPr txBox="1"/>
          <p:nvPr/>
        </p:nvSpPr>
        <p:spPr>
          <a:xfrm>
            <a:off x="5809115" y="2821997"/>
            <a:ext cx="32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aucun humain ne peut intervenir dans ces endroits</a:t>
            </a:r>
            <a:endParaRPr lang="fr-FR" sz="2000" dirty="0"/>
          </a:p>
        </p:txBody>
      </p:sp>
      <p:sp>
        <p:nvSpPr>
          <p:cNvPr id="4" name="Flèche droite 3"/>
          <p:cNvSpPr/>
          <p:nvPr/>
        </p:nvSpPr>
        <p:spPr>
          <a:xfrm>
            <a:off x="5141205" y="3060256"/>
            <a:ext cx="603504" cy="282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>
            <a:off x="539496" y="4605213"/>
            <a:ext cx="526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Les matériaux radioactifs découpés produisent des poussières radioactives</a:t>
            </a:r>
            <a:endParaRPr lang="fr-FR" sz="20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1430173" y="5443614"/>
            <a:ext cx="431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nombreuses précautions pour travailler et sortir de zones </a:t>
            </a:r>
            <a:r>
              <a:rPr lang="fr-FR" sz="2000" dirty="0" err="1" smtClean="0"/>
              <a:t>contaminantes</a:t>
            </a:r>
            <a:endParaRPr lang="fr-FR" sz="2000" dirty="0"/>
          </a:p>
        </p:txBody>
      </p:sp>
      <p:sp>
        <p:nvSpPr>
          <p:cNvPr id="110" name="Flèche droite 109"/>
          <p:cNvSpPr/>
          <p:nvPr/>
        </p:nvSpPr>
        <p:spPr>
          <a:xfrm>
            <a:off x="701781" y="5637168"/>
            <a:ext cx="603504" cy="282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73235" y="1987988"/>
            <a:ext cx="1430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irradiation :</a:t>
            </a:r>
            <a:endParaRPr lang="fr-FR" sz="2000" dirty="0"/>
          </a:p>
        </p:txBody>
      </p:sp>
      <p:sp>
        <p:nvSpPr>
          <p:cNvPr id="112" name="Rectangle 111"/>
          <p:cNvSpPr/>
          <p:nvPr/>
        </p:nvSpPr>
        <p:spPr>
          <a:xfrm>
            <a:off x="373235" y="4115911"/>
            <a:ext cx="1864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contamination :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94" y="3969573"/>
            <a:ext cx="2540406" cy="233413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7808" y="51054"/>
            <a:ext cx="574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III) Et la robotique dans tout ça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14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  <p:bldP spid="4" grpId="0" animBg="1"/>
      <p:bldP spid="108" grpId="0"/>
      <p:bldP spid="109" grpId="0"/>
      <p:bldP spid="110" grpId="0" animBg="1"/>
      <p:bldP spid="5" grpId="0"/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808" y="51054"/>
            <a:ext cx="574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III) Et la robotique dans tout ça ?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807" y="608449"/>
            <a:ext cx="2411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Ce qui se fait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3051" y="1070114"/>
            <a:ext cx="719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De nombreux industriels/organismes ont commencé à développer des solutions robotisées</a:t>
            </a:r>
            <a:endParaRPr lang="fr-FR" sz="20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7200235" y="3161292"/>
            <a:ext cx="1780229" cy="1299618"/>
            <a:chOff x="7200235" y="3161292"/>
            <a:chExt cx="1780229" cy="129961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235" y="3306359"/>
              <a:ext cx="1729896" cy="1154551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7559579" y="3161292"/>
              <a:ext cx="1420885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fr-FR" sz="1400" b="1" dirty="0" smtClean="0"/>
                <a:t>Véolia : long bras « Boom »</a:t>
              </a:r>
              <a:endParaRPr lang="fr-FR" sz="1400" b="1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784837" y="1539147"/>
            <a:ext cx="2241594" cy="2066022"/>
            <a:chOff x="2784837" y="1539147"/>
            <a:chExt cx="2241594" cy="206602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5" r="27025"/>
            <a:stretch/>
          </p:blipFill>
          <p:spPr>
            <a:xfrm>
              <a:off x="3393284" y="1539147"/>
              <a:ext cx="1326222" cy="76240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418" y="2646427"/>
              <a:ext cx="1439013" cy="95874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784837" y="2149704"/>
              <a:ext cx="1420885" cy="738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fr-FR" sz="1400" b="1" dirty="0" err="1" smtClean="0"/>
                <a:t>Orano</a:t>
              </a:r>
              <a:r>
                <a:rPr lang="fr-FR" sz="1400" b="1" dirty="0" smtClean="0"/>
                <a:t> : drone « </a:t>
              </a:r>
              <a:r>
                <a:rPr lang="fr-FR" sz="1400" b="1" dirty="0" err="1" smtClean="0"/>
                <a:t>Dorica</a:t>
              </a:r>
              <a:r>
                <a:rPr lang="fr-FR" sz="1400" b="1" dirty="0" smtClean="0"/>
                <a:t> » et robot « </a:t>
              </a:r>
              <a:r>
                <a:rPr lang="fr-FR" sz="1400" b="1" dirty="0" err="1" smtClean="0"/>
                <a:t>Riana</a:t>
              </a:r>
              <a:r>
                <a:rPr lang="fr-FR" sz="1400" b="1" dirty="0" smtClean="0"/>
                <a:t> »</a:t>
              </a:r>
              <a:endParaRPr lang="fr-FR" sz="1400" b="1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372231" y="1419652"/>
            <a:ext cx="3195611" cy="1676034"/>
            <a:chOff x="5372231" y="1419652"/>
            <a:chExt cx="3195611" cy="1676034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437" y="1901000"/>
              <a:ext cx="1792029" cy="119468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231" y="1592554"/>
              <a:ext cx="1156586" cy="597882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6451093" y="1419652"/>
              <a:ext cx="2116749" cy="738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fr-FR" sz="1400" b="1" dirty="0" smtClean="0"/>
                <a:t>Toshiba : drone sous-marin « Mini-Mambo » et bras « </a:t>
              </a:r>
              <a:r>
                <a:rPr lang="fr-FR" sz="1400" b="1" dirty="0" err="1" smtClean="0"/>
                <a:t>Predator</a:t>
              </a:r>
              <a:r>
                <a:rPr lang="fr-FR" sz="1400" b="1" dirty="0" smtClean="0"/>
                <a:t> »</a:t>
              </a:r>
              <a:endParaRPr lang="fr-FR" sz="1400" b="1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235674" y="4854054"/>
            <a:ext cx="1950691" cy="1377630"/>
            <a:chOff x="3235674" y="4854054"/>
            <a:chExt cx="1950691" cy="137763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7"/>
            <a:srcRect l="17948" t="38091" r="41026" b="13361"/>
            <a:stretch/>
          </p:blipFill>
          <p:spPr>
            <a:xfrm>
              <a:off x="3235674" y="5175504"/>
              <a:ext cx="1586749" cy="105618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3765480" y="4854054"/>
              <a:ext cx="1420885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fr-FR" sz="1400" b="1" dirty="0" smtClean="0"/>
                <a:t>CERAP : robot de surveillance</a:t>
              </a:r>
              <a:endParaRPr lang="fr-FR" sz="1400" b="1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099269" y="2454963"/>
            <a:ext cx="1582678" cy="1893842"/>
            <a:chOff x="5099269" y="2454963"/>
            <a:chExt cx="1582678" cy="189384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269" y="2454963"/>
              <a:ext cx="1125792" cy="1407240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5302026" y="3610141"/>
              <a:ext cx="1379921" cy="738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fr-FR" sz="1400" b="1" dirty="0" smtClean="0"/>
                <a:t>TWI + OC </a:t>
              </a:r>
              <a:r>
                <a:rPr lang="fr-FR" sz="1400" b="1" dirty="0" err="1" smtClean="0"/>
                <a:t>Robotics</a:t>
              </a:r>
              <a:r>
                <a:rPr lang="fr-FR" sz="1400" b="1" dirty="0" smtClean="0"/>
                <a:t> : bras « LaserSnake2 »</a:t>
              </a:r>
              <a:endParaRPr lang="fr-FR" sz="1400" b="1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688982" y="3672811"/>
            <a:ext cx="2254600" cy="1020518"/>
            <a:chOff x="2688982" y="3672811"/>
            <a:chExt cx="2254600" cy="102051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891" y="3672811"/>
              <a:ext cx="1360691" cy="1020518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2688982" y="4036562"/>
              <a:ext cx="98756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fr-FR" sz="1400" b="1" dirty="0" smtClean="0"/>
                <a:t>High-</a:t>
              </a:r>
              <a:r>
                <a:rPr lang="fr-FR" sz="1400" b="1" dirty="0" err="1" smtClean="0"/>
                <a:t>Taix</a:t>
              </a:r>
              <a:r>
                <a:rPr lang="fr-FR" sz="1400" b="1" dirty="0" smtClean="0"/>
                <a:t> : robot</a:t>
              </a:r>
              <a:endParaRPr lang="fr-FR" sz="1400" b="1" dirty="0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7846349" y="5095972"/>
            <a:ext cx="7697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/>
              <a:t>…</a:t>
            </a:r>
            <a:endParaRPr lang="fr-FR" sz="66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5379562" y="4854054"/>
            <a:ext cx="1730355" cy="1447184"/>
            <a:chOff x="5379562" y="4854054"/>
            <a:chExt cx="1730355" cy="1447184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562" y="4854054"/>
              <a:ext cx="1583755" cy="1187816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5379563" y="5778018"/>
              <a:ext cx="1730354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fr-FR" sz="1400" b="1" dirty="0" err="1" smtClean="0"/>
                <a:t>Mistubishi</a:t>
              </a:r>
              <a:r>
                <a:rPr lang="fr-FR" sz="1400" b="1" dirty="0" smtClean="0"/>
                <a:t> : robot « </a:t>
              </a:r>
              <a:r>
                <a:rPr lang="fr-FR" sz="1400" b="1" dirty="0" err="1" smtClean="0"/>
                <a:t>MEISTeR</a:t>
              </a:r>
              <a:r>
                <a:rPr lang="fr-FR" sz="1400" b="1" dirty="0" smtClean="0"/>
                <a:t> »</a:t>
              </a:r>
              <a:endParaRPr lang="fr-FR" sz="1400" b="1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958404" y="1880149"/>
            <a:ext cx="1727287" cy="1556339"/>
            <a:chOff x="958404" y="1880149"/>
            <a:chExt cx="1727287" cy="155633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780" y="1880149"/>
              <a:ext cx="1451911" cy="136894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958404" y="2913268"/>
              <a:ext cx="1140488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fr-FR" sz="1400" b="1" dirty="0" smtClean="0"/>
                <a:t>CEA : bras « Maestro »</a:t>
              </a:r>
              <a:endParaRPr lang="fr-FR" sz="1400" b="1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69766" y="3648485"/>
            <a:ext cx="2572838" cy="2583199"/>
            <a:chOff x="369766" y="3648485"/>
            <a:chExt cx="2572838" cy="2583199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20" y="3648485"/>
              <a:ext cx="1521975" cy="152197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116" y="5088196"/>
              <a:ext cx="1143488" cy="1143488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69766" y="4970908"/>
              <a:ext cx="1447999" cy="9541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/>
              </a:lvl1pPr>
            </a:lstStyle>
            <a:p>
              <a:r>
                <a:rPr lang="fr-FR" sz="1400" b="1" dirty="0" smtClean="0"/>
                <a:t>GR </a:t>
              </a:r>
              <a:r>
                <a:rPr lang="fr-FR" sz="1400" b="1" dirty="0" err="1" smtClean="0"/>
                <a:t>Lab</a:t>
              </a:r>
              <a:r>
                <a:rPr lang="fr-FR" sz="1400" b="1" dirty="0" smtClean="0"/>
                <a:t> : robot « Serval »</a:t>
              </a:r>
              <a:r>
                <a:rPr lang="fr-FR" sz="1400" b="1" dirty="0"/>
                <a:t> et hexapode « </a:t>
              </a:r>
              <a:r>
                <a:rPr lang="fr-FR" sz="1400" b="1" dirty="0" err="1"/>
                <a:t>PhantomX</a:t>
              </a:r>
              <a:r>
                <a:rPr lang="fr-FR" sz="1400" b="1" dirty="0"/>
                <a:t> </a:t>
              </a:r>
              <a:r>
                <a:rPr lang="fr-FR" sz="1400" b="1" dirty="0" smtClean="0"/>
                <a:t>»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36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6"/>
          <a:stretch/>
        </p:blipFill>
        <p:spPr>
          <a:xfrm rot="16200000">
            <a:off x="2762477" y="5015344"/>
            <a:ext cx="1133579" cy="13499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57807" y="608449"/>
            <a:ext cx="454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Différents types de robots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5521" y="1170930"/>
            <a:ext cx="1265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Missions :</a:t>
            </a:r>
            <a:endParaRPr lang="fr-FR" sz="2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807121" y="1170930"/>
            <a:ext cx="250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démantèlement</a:t>
            </a:r>
            <a:endParaRPr lang="fr-FR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807121" y="2316045"/>
            <a:ext cx="625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inspection </a:t>
            </a:r>
            <a:r>
              <a:rPr lang="fr-FR" sz="1800" dirty="0" smtClean="0"/>
              <a:t>(déplacement dans des endroits difficiles…)</a:t>
            </a:r>
            <a:endParaRPr lang="fr-FR" sz="1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807121" y="3983812"/>
            <a:ext cx="662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</a:t>
            </a:r>
            <a:r>
              <a:rPr lang="fr-FR" sz="2000" dirty="0" smtClean="0"/>
              <a:t>mesures </a:t>
            </a:r>
            <a:r>
              <a:rPr lang="fr-FR" sz="2000" dirty="0" smtClean="0"/>
              <a:t>de doses (cartographie, surveillance radiologique…)</a:t>
            </a:r>
            <a:endParaRPr lang="fr-FR" sz="20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45473" t="38091" r="41573" b="26658"/>
          <a:stretch/>
        </p:blipFill>
        <p:spPr>
          <a:xfrm>
            <a:off x="6036669" y="4499081"/>
            <a:ext cx="1057445" cy="161848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110553" y="1530931"/>
            <a:ext cx="586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1800" dirty="0" smtClean="0"/>
              <a:t>différentes opérations possibles : découpe par tronçonnage, par laser, saisie des éléments découpés, emballage…</a:t>
            </a:r>
            <a:endParaRPr lang="fr-FR" sz="1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231961" y="2726905"/>
            <a:ext cx="484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1800" dirty="0" smtClean="0"/>
              <a:t>- en cas de modification de la situation (accident) avec des doses souvent fortes</a:t>
            </a:r>
          </a:p>
          <a:p>
            <a:pPr algn="l"/>
            <a:r>
              <a:rPr lang="fr-FR" sz="1800" dirty="0" smtClean="0"/>
              <a:t>- grand besoin de mobilité</a:t>
            </a:r>
            <a:endParaRPr lang="fr-FR" sz="1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110553" y="4400229"/>
            <a:ext cx="378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1800" dirty="0" smtClean="0"/>
              <a:t>- réalisation de cartes de dose</a:t>
            </a:r>
          </a:p>
          <a:p>
            <a:pPr algn="l"/>
            <a:r>
              <a:rPr lang="fr-FR" sz="1800" dirty="0" smtClean="0"/>
              <a:t>- surveillance radiologique régulière</a:t>
            </a:r>
            <a:endParaRPr lang="fr-FR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895056"/>
            <a:ext cx="1123704" cy="14982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00" y="2726905"/>
            <a:ext cx="1814176" cy="102047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57808" y="51054"/>
            <a:ext cx="574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III) Et la robotique dans tout ça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4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5104" y="1028700"/>
            <a:ext cx="5212080" cy="5275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650781" y="2184425"/>
            <a:ext cx="7833239" cy="4024351"/>
            <a:chOff x="650781" y="2184425"/>
            <a:chExt cx="7833239" cy="4024351"/>
          </a:xfrm>
        </p:grpSpPr>
        <p:sp>
          <p:nvSpPr>
            <p:cNvPr id="7" name="ZoneTexte 6"/>
            <p:cNvSpPr txBox="1"/>
            <p:nvPr/>
          </p:nvSpPr>
          <p:spPr>
            <a:xfrm>
              <a:off x="3009714" y="2184425"/>
              <a:ext cx="31245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u="sng" dirty="0" smtClean="0"/>
                <a:t>Plan de l’exposé</a:t>
              </a:r>
              <a:r>
                <a:rPr lang="fr-FR" sz="3200" b="1" dirty="0" smtClean="0"/>
                <a:t> :</a:t>
              </a:r>
              <a:endParaRPr lang="fr-FR" sz="3200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50781" y="3060284"/>
              <a:ext cx="58609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/>
                <a:t>I) Introduction au démantèlement</a:t>
              </a:r>
              <a:endParaRPr lang="fr-FR" sz="3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491814" y="3914856"/>
              <a:ext cx="35854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/>
                <a:t>II) Le Projet DEMAIN</a:t>
              </a:r>
              <a:endParaRPr lang="fr-FR" sz="32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0781" y="4769428"/>
              <a:ext cx="56048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/>
                <a:t>III) Et la robotique dans tout ça ?</a:t>
              </a:r>
              <a:endParaRPr lang="fr-FR" sz="3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50781" y="5624001"/>
              <a:ext cx="2813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/>
                <a:t>IV) Perspectives</a:t>
              </a:r>
              <a:endParaRPr lang="fr-FR" sz="3200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0781" y="3771697"/>
              <a:ext cx="1640876" cy="90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744" y="4499631"/>
              <a:ext cx="1213326" cy="1213326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5174" y="2929850"/>
              <a:ext cx="1708846" cy="96122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ZoneTexte 17"/>
          <p:cNvSpPr txBox="1"/>
          <p:nvPr/>
        </p:nvSpPr>
        <p:spPr>
          <a:xfrm>
            <a:off x="857251" y="736127"/>
            <a:ext cx="742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DEMAIN : </a:t>
            </a:r>
            <a:r>
              <a:rPr lang="fr-FR" sz="2800" b="1" dirty="0" err="1" smtClean="0"/>
              <a:t>DEM</a:t>
            </a:r>
            <a:r>
              <a:rPr lang="fr-FR" sz="2800" dirty="0" err="1" smtClean="0"/>
              <a:t>antèlement</a:t>
            </a:r>
            <a:r>
              <a:rPr lang="fr-FR" sz="2800" dirty="0" smtClean="0"/>
              <a:t> et </a:t>
            </a:r>
            <a:r>
              <a:rPr lang="fr-FR" sz="2800" b="1" dirty="0" smtClean="0"/>
              <a:t>A</a:t>
            </a:r>
            <a:r>
              <a:rPr lang="fr-FR" sz="2800" dirty="0" smtClean="0"/>
              <a:t>ssainissement des </a:t>
            </a:r>
            <a:r>
              <a:rPr lang="fr-FR" sz="2800" b="1" dirty="0" smtClean="0"/>
              <a:t>I</a:t>
            </a:r>
            <a:r>
              <a:rPr lang="fr-FR" sz="2800" dirty="0" smtClean="0"/>
              <a:t>nstallations </a:t>
            </a:r>
            <a:r>
              <a:rPr lang="fr-FR" sz="2800" b="1" dirty="0" smtClean="0"/>
              <a:t>N</a:t>
            </a:r>
            <a:r>
              <a:rPr lang="fr-FR" sz="2800" dirty="0" smtClean="0"/>
              <a:t>ucléaires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7871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435521" y="1207506"/>
            <a:ext cx="175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Niveau d’I.A :</a:t>
            </a:r>
            <a:endParaRPr lang="fr-FR" sz="2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57807" y="608449"/>
            <a:ext cx="454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Différents types de robots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9112" y="2229615"/>
            <a:ext cx="174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autonomes</a:t>
            </a:r>
            <a:endParaRPr lang="fr-FR" sz="2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610442" y="2243161"/>
            <a:ext cx="507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1800" dirty="0" smtClean="0"/>
              <a:t>quel degré d’autonomie ? (répétition de consignes ou prise de décision)</a:t>
            </a:r>
            <a:endParaRPr lang="fr-FR" sz="18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/>
          <a:srcRect l="17948" t="38091" r="41026" b="13361"/>
          <a:stretch/>
        </p:blipFill>
        <p:spPr>
          <a:xfrm>
            <a:off x="4462272" y="3099816"/>
            <a:ext cx="3459036" cy="2302421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185770" y="2988353"/>
            <a:ext cx="142088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fr-FR" sz="1400" b="1" dirty="0" smtClean="0"/>
              <a:t>CERAP : robot de surveillance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3856586" y="5402237"/>
            <a:ext cx="483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Algorithmes de déplacement : en zone inconnue, repérer les points chauds, ne pas rouler dans la contamination…</a:t>
            </a:r>
            <a:endParaRPr lang="fr-FR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7" y="3353921"/>
            <a:ext cx="3189705" cy="1794209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395147" y="5308115"/>
            <a:ext cx="296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Technique du</a:t>
            </a:r>
          </a:p>
          <a:p>
            <a:pPr algn="ctr"/>
            <a:r>
              <a:rPr lang="fr-FR" dirty="0" smtClean="0"/>
              <a:t>bras maitre / bras esclave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2039112" y="1207506"/>
            <a:ext cx="67391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télé-opérés</a:t>
            </a:r>
          </a:p>
          <a:p>
            <a:pPr algn="l"/>
            <a:r>
              <a:rPr lang="fr-FR" sz="2000" dirty="0" smtClean="0"/>
              <a:t>	</a:t>
            </a:r>
            <a:r>
              <a:rPr lang="fr-FR" sz="1800" dirty="0" smtClean="0"/>
              <a:t>.</a:t>
            </a:r>
            <a:r>
              <a:rPr lang="fr-FR" sz="1800" dirty="0"/>
              <a:t> à proximité (ex. filaire) ou à </a:t>
            </a:r>
            <a:r>
              <a:rPr lang="fr-FR" sz="1800" dirty="0" smtClean="0"/>
              <a:t>distance</a:t>
            </a:r>
          </a:p>
          <a:p>
            <a:pPr algn="l"/>
            <a:r>
              <a:rPr lang="fr-FR" sz="1800" dirty="0"/>
              <a:t>	</a:t>
            </a:r>
            <a:r>
              <a:rPr lang="fr-FR" sz="1800" dirty="0" smtClean="0"/>
              <a:t>. quel type de commandes ? avec </a:t>
            </a:r>
            <a:r>
              <a:rPr lang="fr-FR" sz="1800" dirty="0"/>
              <a:t>Réalité </a:t>
            </a:r>
            <a:r>
              <a:rPr lang="fr-FR" sz="1800" dirty="0" smtClean="0"/>
              <a:t>Augmentée/Virtuelle ?</a:t>
            </a:r>
            <a:endParaRPr lang="fr-FR" sz="1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57808" y="51054"/>
            <a:ext cx="574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III) Et la robotique dans tout ça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7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27" grpId="0"/>
      <p:bldP spid="32" grpId="0" animBg="1"/>
      <p:bldP spid="34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435521" y="2940262"/>
            <a:ext cx="945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Taille :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237316" y="4472963"/>
            <a:ext cx="4185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petits :</a:t>
            </a:r>
          </a:p>
          <a:p>
            <a:pPr algn="l"/>
            <a:r>
              <a:rPr lang="fr-FR" sz="1800" dirty="0" smtClean="0"/>
              <a:t>	. spécialisés</a:t>
            </a:r>
          </a:p>
          <a:p>
            <a:pPr algn="l"/>
            <a:r>
              <a:rPr lang="fr-FR" sz="1800" dirty="0"/>
              <a:t>	</a:t>
            </a:r>
            <a:r>
              <a:rPr lang="fr-FR" sz="1800" dirty="0" smtClean="0"/>
              <a:t>. </a:t>
            </a:r>
            <a:r>
              <a:rPr lang="fr-FR" sz="1800" dirty="0"/>
              <a:t>pas </a:t>
            </a:r>
            <a:r>
              <a:rPr lang="fr-FR" sz="1800" dirty="0" smtClean="0"/>
              <a:t>chers (jetables)</a:t>
            </a:r>
            <a:endParaRPr lang="fr-FR" sz="1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57807" y="608449"/>
            <a:ext cx="454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Différents types de robots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7316" y="2948793"/>
            <a:ext cx="38101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- gros :</a:t>
            </a:r>
          </a:p>
          <a:p>
            <a:r>
              <a:rPr lang="fr-FR" dirty="0"/>
              <a:t>	</a:t>
            </a:r>
            <a:r>
              <a:rPr lang="fr-FR" dirty="0" smtClean="0"/>
              <a:t>. fonctions adaptables</a:t>
            </a:r>
          </a:p>
          <a:p>
            <a:r>
              <a:rPr lang="fr-FR" dirty="0"/>
              <a:t>	</a:t>
            </a:r>
            <a:r>
              <a:rPr lang="fr-FR" dirty="0" smtClean="0"/>
              <a:t>. </a:t>
            </a:r>
            <a:r>
              <a:rPr lang="fr-FR" dirty="0" smtClean="0"/>
              <a:t>durcis contre les rayonnements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. </a:t>
            </a:r>
            <a:r>
              <a:rPr lang="fr-FR" dirty="0" err="1" smtClean="0"/>
              <a:t>décontaminables</a:t>
            </a:r>
            <a:r>
              <a:rPr lang="fr-FR" dirty="0" smtClean="0"/>
              <a:t> </a:t>
            </a:r>
            <a:r>
              <a:rPr lang="fr-FR" dirty="0" smtClean="0"/>
              <a:t>facilement</a:t>
            </a:r>
          </a:p>
          <a:p>
            <a:r>
              <a:rPr lang="fr-FR" dirty="0"/>
              <a:t>	. </a:t>
            </a:r>
            <a:r>
              <a:rPr lang="fr-FR" dirty="0" smtClean="0"/>
              <a:t>chers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35521" y="1207506"/>
            <a:ext cx="175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Niveau d’I.A :</a:t>
            </a:r>
            <a:endParaRPr lang="fr-FR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039112" y="1207506"/>
            <a:ext cx="67757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télé-opérés</a:t>
            </a:r>
          </a:p>
          <a:p>
            <a:pPr algn="l"/>
            <a:r>
              <a:rPr lang="fr-FR" sz="2000" dirty="0" smtClean="0"/>
              <a:t>	</a:t>
            </a:r>
            <a:r>
              <a:rPr lang="fr-FR" sz="1800" dirty="0" smtClean="0"/>
              <a:t>.</a:t>
            </a:r>
            <a:r>
              <a:rPr lang="fr-FR" sz="1800" dirty="0"/>
              <a:t> à proximité (ex. filaire) ou à </a:t>
            </a:r>
            <a:r>
              <a:rPr lang="fr-FR" sz="1800" dirty="0" smtClean="0"/>
              <a:t>distance</a:t>
            </a:r>
          </a:p>
          <a:p>
            <a:pPr algn="l"/>
            <a:r>
              <a:rPr lang="fr-FR" sz="1800" dirty="0"/>
              <a:t>	</a:t>
            </a:r>
            <a:r>
              <a:rPr lang="fr-FR" sz="1800" dirty="0" smtClean="0"/>
              <a:t>. quel type de commandes </a:t>
            </a:r>
            <a:r>
              <a:rPr lang="fr-FR" sz="1800" dirty="0"/>
              <a:t>? avec Réalité Augmentée/Virtuelle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9112" y="2229615"/>
            <a:ext cx="174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autonomes</a:t>
            </a:r>
            <a:endParaRPr lang="fr-FR" sz="2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610442" y="2243161"/>
            <a:ext cx="507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1800" dirty="0" smtClean="0"/>
              <a:t>quel degré d’autonomie ? (répétition de consignes ou prise de décision)</a:t>
            </a:r>
            <a:endParaRPr lang="fr-FR" sz="18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2" y="2948793"/>
            <a:ext cx="2724206" cy="204315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/>
          <a:srcRect l="29709" t="66894" r="60694" b="17414"/>
          <a:stretch/>
        </p:blipFill>
        <p:spPr>
          <a:xfrm>
            <a:off x="4795318" y="4803076"/>
            <a:ext cx="1560415" cy="143516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57808" y="51054"/>
            <a:ext cx="574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III) Et la robotique dans tout ça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19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35521" y="3762316"/>
            <a:ext cx="2892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Mobilité / modularité :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995839" y="3769732"/>
            <a:ext cx="377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</a:t>
            </a:r>
            <a:r>
              <a:rPr lang="fr-FR" sz="2000" dirty="0" smtClean="0"/>
              <a:t>fixes </a:t>
            </a:r>
            <a:r>
              <a:rPr lang="fr-FR" sz="2000" dirty="0" smtClean="0"/>
              <a:t>(</a:t>
            </a:r>
            <a:r>
              <a:rPr lang="fr-FR" sz="2000" dirty="0" smtClean="0"/>
              <a:t>bras articulés) </a:t>
            </a:r>
            <a:r>
              <a:rPr lang="fr-FR" sz="2000" dirty="0" smtClean="0"/>
              <a:t>ou </a:t>
            </a:r>
            <a:r>
              <a:rPr lang="fr-FR" sz="2000" dirty="0" smtClean="0"/>
              <a:t>mobiles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5521" y="2940262"/>
            <a:ext cx="160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Taille :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237316" y="3296051"/>
            <a:ext cx="418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petits : </a:t>
            </a:r>
            <a:r>
              <a:rPr lang="fr-FR" sz="1800" dirty="0" smtClean="0"/>
              <a:t>spécialisés, </a:t>
            </a:r>
            <a:r>
              <a:rPr lang="fr-FR" sz="1800" dirty="0"/>
              <a:t>pas </a:t>
            </a:r>
            <a:r>
              <a:rPr lang="fr-FR" sz="1800" dirty="0" smtClean="0"/>
              <a:t>chers, jetables</a:t>
            </a:r>
            <a:endParaRPr lang="fr-FR" sz="1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995839" y="5376447"/>
            <a:ext cx="499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outils interchangeables </a:t>
            </a:r>
            <a:r>
              <a:rPr lang="fr-FR" sz="1800" dirty="0" smtClean="0"/>
              <a:t>(changeurs d’outils) ?</a:t>
            </a:r>
            <a:endParaRPr lang="fr-FR" sz="2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57807" y="608449"/>
            <a:ext cx="454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Différents types de robots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03861" y="4236725"/>
            <a:ext cx="538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1800" dirty="0" smtClean="0"/>
              <a:t>si </a:t>
            </a:r>
            <a:r>
              <a:rPr lang="fr-FR" sz="1800" dirty="0" smtClean="0"/>
              <a:t>fixes, </a:t>
            </a:r>
            <a:r>
              <a:rPr lang="fr-FR" sz="1800" dirty="0" smtClean="0"/>
              <a:t>quelle mobilité du bras </a:t>
            </a:r>
            <a:r>
              <a:rPr lang="fr-FR" sz="1600" dirty="0" smtClean="0"/>
              <a:t>(simple, type serpent…) </a:t>
            </a:r>
            <a:r>
              <a:rPr lang="fr-FR" sz="1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7316" y="2948793"/>
            <a:ext cx="6011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- gros : </a:t>
            </a:r>
            <a:r>
              <a:rPr lang="fr-FR" dirty="0" smtClean="0"/>
              <a:t>fonctions </a:t>
            </a:r>
            <a:r>
              <a:rPr lang="fr-FR" dirty="0" smtClean="0"/>
              <a:t>adaptables, durcis, </a:t>
            </a:r>
            <a:r>
              <a:rPr lang="fr-FR" dirty="0" err="1" smtClean="0"/>
              <a:t>décontaminables</a:t>
            </a:r>
            <a:r>
              <a:rPr lang="fr-FR" dirty="0"/>
              <a:t>, </a:t>
            </a:r>
            <a:r>
              <a:rPr lang="fr-FR" dirty="0" smtClean="0"/>
              <a:t>chers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2995839" y="5723705"/>
            <a:ext cx="499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retour d’effort, interface homme-machine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303862" y="4706023"/>
            <a:ext cx="3755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1800" dirty="0" smtClean="0"/>
              <a:t>si </a:t>
            </a:r>
            <a:r>
              <a:rPr lang="fr-FR" sz="1800" dirty="0" smtClean="0"/>
              <a:t>mobiles, </a:t>
            </a:r>
            <a:r>
              <a:rPr lang="fr-FR" sz="1800" dirty="0" smtClean="0"/>
              <a:t>de quel type </a:t>
            </a:r>
            <a:r>
              <a:rPr lang="fr-FR" sz="1600" dirty="0" smtClean="0"/>
              <a:t>(robot à roues, à chenilles, drones, hexapodes</a:t>
            </a:r>
            <a:r>
              <a:rPr lang="fr-FR" sz="1600" dirty="0"/>
              <a:t>…) ?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69" y="4664534"/>
            <a:ext cx="1139061" cy="142382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35521" y="1207506"/>
            <a:ext cx="175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Niveau d’I.A :</a:t>
            </a:r>
            <a:endParaRPr lang="fr-FR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039112" y="1207506"/>
            <a:ext cx="685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télé-opérés</a:t>
            </a:r>
          </a:p>
          <a:p>
            <a:pPr algn="l"/>
            <a:r>
              <a:rPr lang="fr-FR" sz="2000" dirty="0" smtClean="0"/>
              <a:t>	</a:t>
            </a:r>
            <a:r>
              <a:rPr lang="fr-FR" sz="1800" dirty="0" smtClean="0"/>
              <a:t>.</a:t>
            </a:r>
            <a:r>
              <a:rPr lang="fr-FR" sz="1800" dirty="0"/>
              <a:t> à proximité (ex. filaire) ou à </a:t>
            </a:r>
            <a:r>
              <a:rPr lang="fr-FR" sz="1800" dirty="0" smtClean="0"/>
              <a:t>distance</a:t>
            </a:r>
          </a:p>
          <a:p>
            <a:pPr algn="l"/>
            <a:r>
              <a:rPr lang="fr-FR" sz="1800" dirty="0"/>
              <a:t>	</a:t>
            </a:r>
            <a:r>
              <a:rPr lang="fr-FR" sz="1800" dirty="0" smtClean="0"/>
              <a:t>. quel type de commandes </a:t>
            </a:r>
            <a:r>
              <a:rPr lang="fr-FR" sz="1800" dirty="0"/>
              <a:t>? avec Réalité Augmentée/Virtuelle </a:t>
            </a:r>
            <a:r>
              <a:rPr lang="fr-FR" sz="1800" dirty="0" smtClean="0"/>
              <a:t>?</a:t>
            </a:r>
            <a:endParaRPr lang="fr-FR" sz="1800" dirty="0"/>
          </a:p>
        </p:txBody>
      </p:sp>
      <p:sp>
        <p:nvSpPr>
          <p:cNvPr id="24" name="Rectangle 23"/>
          <p:cNvSpPr/>
          <p:nvPr/>
        </p:nvSpPr>
        <p:spPr>
          <a:xfrm>
            <a:off x="2039112" y="2229615"/>
            <a:ext cx="174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autonomes</a:t>
            </a:r>
            <a:endParaRPr lang="fr-FR" sz="2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610442" y="2243161"/>
            <a:ext cx="507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1800" dirty="0" smtClean="0"/>
              <a:t>quel degré d’autonomie ? (répétition de consignes ou prise de décision)</a:t>
            </a:r>
            <a:endParaRPr lang="fr-FR" sz="1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57808" y="51054"/>
            <a:ext cx="574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III) Et la robotique dans tout ça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5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8" grpId="0"/>
      <p:bldP spid="3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7807" y="608449"/>
            <a:ext cx="2411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Ce qui se fait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75689" y="2541572"/>
            <a:ext cx="644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la grande majorité des robots développés sont télé-opérés</a:t>
            </a:r>
            <a:endParaRPr lang="fr-FR" sz="2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2075689" y="2877674"/>
            <a:ext cx="64409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quelques-uns ont des fonctions d’apprentissage basiques </a:t>
            </a:r>
            <a:r>
              <a:rPr lang="fr-FR" sz="1800" dirty="0" smtClean="0"/>
              <a:t>(répétition de gestes </a:t>
            </a:r>
            <a:r>
              <a:rPr lang="fr-FR" sz="1800" dirty="0" err="1" smtClean="0"/>
              <a:t>pré-enregistrés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35521" y="5252920"/>
            <a:ext cx="164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Taille :</a:t>
            </a:r>
            <a:endParaRPr lang="fr-FR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283038" y="5252920"/>
            <a:ext cx="6303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majorité de robots de type gros/chers/performants</a:t>
            </a:r>
            <a:endParaRPr lang="fr-FR" sz="2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35521" y="1150602"/>
            <a:ext cx="164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Missions :</a:t>
            </a:r>
            <a:endParaRPr lang="fr-FR" sz="20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1610871" y="1150602"/>
            <a:ext cx="5448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principalement des robots de démantèlement</a:t>
            </a:r>
          </a:p>
          <a:p>
            <a:pPr algn="l"/>
            <a:r>
              <a:rPr lang="fr-FR" sz="2000" dirty="0" smtClean="0"/>
              <a:t>- quelques robots d’inspection</a:t>
            </a:r>
          </a:p>
          <a:p>
            <a:pPr algn="l"/>
            <a:r>
              <a:rPr lang="fr-FR" sz="2000" dirty="0" smtClean="0"/>
              <a:t>- minorité de robots de surveillance</a:t>
            </a:r>
            <a:endParaRPr lang="fr-FR" sz="2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435521" y="3904691"/>
            <a:ext cx="2892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Mobilité / modularité :</a:t>
            </a:r>
            <a:endParaRPr lang="fr-FR" sz="20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995839" y="3912107"/>
            <a:ext cx="501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beaucoup de bras articulés, qui semblent déjà opérationnels</a:t>
            </a:r>
          </a:p>
          <a:p>
            <a:pPr algn="l"/>
            <a:r>
              <a:rPr lang="fr-FR" sz="2000" dirty="0" smtClean="0"/>
              <a:t>- beaucoup de robots mobiles</a:t>
            </a:r>
            <a:endParaRPr lang="fr-FR" sz="2000" dirty="0"/>
          </a:p>
        </p:txBody>
      </p:sp>
      <p:sp>
        <p:nvSpPr>
          <p:cNvPr id="38" name="ZoneTexte 37"/>
          <p:cNvSpPr txBox="1"/>
          <p:nvPr/>
        </p:nvSpPr>
        <p:spPr>
          <a:xfrm>
            <a:off x="435521" y="2541572"/>
            <a:ext cx="175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fr-FR" dirty="0"/>
              <a:t>Niveau d’I.A :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7808" y="51054"/>
            <a:ext cx="574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III) Et la robotique dans tout ça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2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9" grpId="0"/>
      <p:bldP spid="32" grpId="0"/>
      <p:bldP spid="33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7807" y="608449"/>
            <a:ext cx="6901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Spécificité du démantèlement nucléaire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5520" y="1168280"/>
            <a:ext cx="372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Contraintes de la radioactivité :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5520" y="4521379"/>
            <a:ext cx="518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Faible taille et faible maturité du marché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35520" y="3287218"/>
            <a:ext cx="328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Difficultés </a:t>
            </a:r>
            <a:r>
              <a:rPr lang="fr-FR" sz="2000" b="1" dirty="0" smtClean="0"/>
              <a:t>de qualification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51918" y="1565469"/>
            <a:ext cx="7139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électronique ‘durcie’ :</a:t>
            </a:r>
          </a:p>
          <a:p>
            <a:pPr algn="l"/>
            <a:r>
              <a:rPr lang="fr-FR" sz="2000" dirty="0"/>
              <a:t>	</a:t>
            </a:r>
            <a:r>
              <a:rPr lang="fr-FR" sz="2000" dirty="0" smtClean="0"/>
              <a:t>. utilisation de composants ou équipements durcis</a:t>
            </a:r>
          </a:p>
          <a:p>
            <a:pPr algn="l"/>
            <a:r>
              <a:rPr lang="fr-FR" sz="2000" dirty="0"/>
              <a:t>	</a:t>
            </a:r>
            <a:r>
              <a:rPr lang="fr-FR" sz="2000" dirty="0" smtClean="0"/>
              <a:t>(ex. </a:t>
            </a:r>
            <a:r>
              <a:rPr lang="fr-FR" sz="2000" i="1" dirty="0" smtClean="0"/>
              <a:t>Maestro</a:t>
            </a:r>
            <a:r>
              <a:rPr lang="fr-FR" sz="2000" dirty="0" smtClean="0"/>
              <a:t> durcis à 10kGy, </a:t>
            </a:r>
            <a:r>
              <a:rPr lang="fr-FR" sz="2000" dirty="0"/>
              <a:t>caméra </a:t>
            </a:r>
            <a:r>
              <a:rPr lang="fr-FR" sz="2000" dirty="0" err="1" smtClean="0"/>
              <a:t>MGy</a:t>
            </a:r>
            <a:r>
              <a:rPr lang="fr-FR" sz="2000" dirty="0" smtClean="0"/>
              <a:t>)</a:t>
            </a:r>
          </a:p>
          <a:p>
            <a:pPr algn="l"/>
            <a:r>
              <a:rPr lang="fr-FR" sz="2000" dirty="0"/>
              <a:t>	</a:t>
            </a:r>
            <a:r>
              <a:rPr lang="fr-FR" sz="2000" dirty="0" smtClean="0"/>
              <a:t>. électronique déportée</a:t>
            </a:r>
          </a:p>
          <a:p>
            <a:pPr algn="l"/>
            <a:r>
              <a:rPr lang="fr-FR" sz="2000" dirty="0" smtClean="0"/>
              <a:t>- contamination possible =&gt; maintenance difficile, robots jetables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51918" y="4911553"/>
            <a:ext cx="65581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chantiers avec des spécificités uniques</a:t>
            </a:r>
          </a:p>
          <a:p>
            <a:pPr algn="l"/>
            <a:r>
              <a:rPr lang="fr-FR" sz="1800" dirty="0"/>
              <a:t>	</a:t>
            </a:r>
            <a:r>
              <a:rPr lang="fr-FR" sz="1800" dirty="0" smtClean="0"/>
              <a:t>. économie d’échelle entre sites difficile</a:t>
            </a:r>
          </a:p>
          <a:p>
            <a:pPr algn="l"/>
            <a:r>
              <a:rPr lang="fr-FR" sz="2000" dirty="0" smtClean="0"/>
              <a:t>- milieu nucléaire assez réticent aux nouvelles technologies </a:t>
            </a:r>
            <a:r>
              <a:rPr lang="fr-FR" sz="1800" dirty="0" smtClean="0"/>
              <a:t>(dû aux difficultés de qualification)</a:t>
            </a:r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51919" y="3692449"/>
            <a:ext cx="713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- sites nucléaires = qualification par </a:t>
            </a:r>
            <a:r>
              <a:rPr lang="fr-FR" sz="2000" dirty="0" smtClean="0"/>
              <a:t>l’Autorité de Sûreté Nucléaire</a:t>
            </a:r>
            <a:endParaRPr lang="fr-FR" sz="2000" dirty="0" smtClean="0"/>
          </a:p>
          <a:p>
            <a:pPr algn="l"/>
            <a:r>
              <a:rPr lang="fr-FR" sz="2000" dirty="0" smtClean="0"/>
              <a:t>=&gt; très difficile pour les robots, particulièrement avec de l’I.A 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57808" y="51054"/>
            <a:ext cx="574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III) Et la robotique dans tout ça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0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808" y="51054"/>
            <a:ext cx="2786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IV) Perspectives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7807" y="608449"/>
            <a:ext cx="4515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Limitations / Perspectives 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78023" y="1165844"/>
            <a:ext cx="5239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fr-FR" dirty="0" smtClean="0"/>
              <a:t>- technologie OK</a:t>
            </a:r>
          </a:p>
          <a:p>
            <a:r>
              <a:rPr lang="fr-FR" dirty="0" smtClean="0"/>
              <a:t>- problème de modélisation 3D </a:t>
            </a:r>
            <a:r>
              <a:rPr lang="fr-FR" sz="1800" dirty="0" smtClean="0"/>
              <a:t>(cartographie, RV)</a:t>
            </a:r>
            <a:endParaRPr lang="fr-FR" dirty="0" smtClean="0"/>
          </a:p>
          <a:p>
            <a:r>
              <a:rPr lang="fr-FR" dirty="0" smtClean="0"/>
              <a:t>- moteur physique insuffisamment détaillé </a:t>
            </a:r>
            <a:r>
              <a:rPr lang="fr-FR" sz="1800" dirty="0" smtClean="0"/>
              <a:t>(gestion de l’</a:t>
            </a:r>
            <a:r>
              <a:rPr lang="fr-FR" sz="1800" dirty="0" err="1" smtClean="0"/>
              <a:t>anti-collision</a:t>
            </a:r>
            <a:r>
              <a:rPr lang="fr-FR" sz="1800" dirty="0" smtClean="0"/>
              <a:t> active)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435520" y="1150602"/>
            <a:ext cx="204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Télé-opérations :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35520" y="2572986"/>
            <a:ext cx="204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Modularité :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997116" y="2567909"/>
            <a:ext cx="61121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fr-FR" dirty="0" smtClean="0"/>
              <a:t>il existe un vrai besoin de robots à tout faire simples </a:t>
            </a:r>
            <a:r>
              <a:rPr lang="fr-FR" sz="1800" dirty="0" smtClean="0"/>
              <a:t>(cœurs identiques </a:t>
            </a:r>
            <a:r>
              <a:rPr lang="fr-FR" sz="1800" dirty="0"/>
              <a:t>mais fonctionnalités modifiables </a:t>
            </a:r>
            <a:r>
              <a:rPr lang="fr-FR" sz="1800" dirty="0" smtClean="0"/>
              <a:t>facilement</a:t>
            </a:r>
            <a:r>
              <a:rPr lang="fr-FR" sz="1800" dirty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5521" y="3484027"/>
            <a:ext cx="175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b="1" dirty="0" smtClean="0"/>
              <a:t>Niveau d’I.A :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35520" y="4900999"/>
            <a:ext cx="8095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fr-FR" dirty="0" smtClean="0"/>
              <a:t>Sur quel niveau TRL la recherche académique peut-elle se positionner ?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087202" y="3515289"/>
            <a:ext cx="652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fr-FR" sz="1800" dirty="0" smtClean="0"/>
              <a:t>- surveillance OK</a:t>
            </a:r>
          </a:p>
          <a:p>
            <a:r>
              <a:rPr lang="fr-FR" sz="1800" dirty="0" smtClean="0"/>
              <a:t>- démantèlement : jusqu’où peut-on aller ?</a:t>
            </a:r>
          </a:p>
          <a:p>
            <a:r>
              <a:rPr lang="fr-FR" sz="1800" dirty="0" smtClean="0"/>
              <a:t>- peut-on démontrer la </a:t>
            </a:r>
            <a:r>
              <a:rPr lang="fr-FR" sz="1800" dirty="0" smtClean="0"/>
              <a:t>fiabilité </a:t>
            </a:r>
            <a:r>
              <a:rPr lang="fr-FR" sz="1800" dirty="0" smtClean="0"/>
              <a:t>d’un robot (algorithme + interaction avec l’environnement) à l’ASN ?</a:t>
            </a:r>
            <a:endParaRPr lang="fr-FR" sz="1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34710" y="5533098"/>
            <a:ext cx="7074581" cy="707886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fr-FR" dirty="0"/>
              <a:t>Seuls les laboratoires de robotique connaissent les performances </a:t>
            </a:r>
            <a:r>
              <a:rPr lang="fr-FR" dirty="0" smtClean="0"/>
              <a:t>envisageables pour les robots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38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1" grpId="0"/>
      <p:bldP spid="12" grpId="0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110797" y="669472"/>
            <a:ext cx="82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70 k€</a:t>
            </a:r>
            <a:endParaRPr lang="fr-FR" sz="16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05896" y="1173232"/>
            <a:ext cx="6765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Études du Point-0 </a:t>
            </a:r>
            <a:r>
              <a:rPr lang="fr-FR" sz="1600" b="1" dirty="0" smtClean="0"/>
              <a:t>(socio-économique, technique, environnemental…) </a:t>
            </a:r>
            <a:r>
              <a:rPr lang="fr-FR" sz="2000" b="1" dirty="0" smtClean="0"/>
              <a:t>:</a:t>
            </a:r>
            <a:endParaRPr lang="fr-FR" b="1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505897" y="4049528"/>
            <a:ext cx="381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Démarrage des premières études :</a:t>
            </a:r>
            <a:endParaRPr lang="fr-FR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541895" y="1587834"/>
            <a:ext cx="7348105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9933"/>
                </a:solidFill>
              </a:rPr>
              <a:t>. État de l’art et étude qualité pour la détection/caractérisation de </a:t>
            </a:r>
            <a:r>
              <a:rPr lang="fr-FR" dirty="0" smtClean="0">
                <a:solidFill>
                  <a:srgbClr val="FF9933"/>
                </a:solidFill>
              </a:rPr>
              <a:t>poussières</a:t>
            </a:r>
          </a:p>
          <a:p>
            <a:r>
              <a:rPr lang="fr-FR" dirty="0" smtClean="0">
                <a:solidFill>
                  <a:srgbClr val="FF9933"/>
                </a:solidFill>
              </a:rPr>
              <a:t>. </a:t>
            </a:r>
            <a:r>
              <a:rPr lang="fr-FR" dirty="0">
                <a:solidFill>
                  <a:srgbClr val="FF9933"/>
                </a:solidFill>
              </a:rPr>
              <a:t>État de l’art des méthodes utilisées en Contrôles Non </a:t>
            </a:r>
            <a:r>
              <a:rPr lang="fr-FR" dirty="0" smtClean="0">
                <a:solidFill>
                  <a:srgbClr val="FF9933"/>
                </a:solidFill>
              </a:rPr>
              <a:t>Destructifs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1575" y="4648250"/>
            <a:ext cx="6406273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9933"/>
                </a:solidFill>
              </a:rPr>
              <a:t>. </a:t>
            </a:r>
            <a:r>
              <a:rPr lang="fr-FR" dirty="0">
                <a:solidFill>
                  <a:srgbClr val="FF9933"/>
                </a:solidFill>
              </a:rPr>
              <a:t>Développement d’un détecteur neutron de nouvelle </a:t>
            </a:r>
            <a:r>
              <a:rPr lang="fr-FR" dirty="0" smtClean="0">
                <a:solidFill>
                  <a:srgbClr val="FF9933"/>
                </a:solidFill>
              </a:rPr>
              <a:t>génération</a:t>
            </a:r>
            <a:endParaRPr lang="fr-FR" dirty="0">
              <a:solidFill>
                <a:srgbClr val="FF9933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42397" y="1681100"/>
            <a:ext cx="887738" cy="472393"/>
          </a:xfrm>
          <a:prstGeom prst="rect">
            <a:avLst/>
          </a:prstGeom>
          <a:solidFill>
            <a:srgbClr val="FFCC99"/>
          </a:solidFill>
          <a:ln w="19050">
            <a:solidFill>
              <a:srgbClr val="FF66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b="1" dirty="0" smtClean="0"/>
              <a:t>Santé des travailleurs</a:t>
            </a:r>
            <a:endParaRPr lang="fr-FR" sz="1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157808" y="2424119"/>
            <a:ext cx="1272327" cy="472393"/>
          </a:xfrm>
          <a:prstGeom prst="rect">
            <a:avLst/>
          </a:prstGeom>
          <a:solidFill>
            <a:srgbClr val="66FF99"/>
          </a:solidFill>
          <a:ln w="19050"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b="1" dirty="0" smtClean="0"/>
              <a:t>Protection de l’environnement</a:t>
            </a:r>
            <a:endParaRPr lang="fr-FR" sz="12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71137" y="3294920"/>
            <a:ext cx="758998" cy="472393"/>
          </a:xfrm>
          <a:prstGeom prst="rect">
            <a:avLst/>
          </a:prstGeom>
          <a:solidFill>
            <a:srgbClr val="CC99FF"/>
          </a:solidFill>
          <a:ln w="19050">
            <a:solidFill>
              <a:srgbClr val="9933FF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b="1" dirty="0" smtClean="0"/>
              <a:t>Volet sociétal</a:t>
            </a:r>
            <a:endParaRPr 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42397" y="4596720"/>
            <a:ext cx="887738" cy="472393"/>
          </a:xfrm>
          <a:prstGeom prst="rect">
            <a:avLst/>
          </a:prstGeom>
          <a:solidFill>
            <a:srgbClr val="FFCC99"/>
          </a:solidFill>
          <a:ln w="19050">
            <a:solidFill>
              <a:srgbClr val="FF66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b="1" dirty="0" smtClean="0"/>
              <a:t>Santé des travailleurs</a:t>
            </a:r>
            <a:endParaRPr lang="fr-FR" sz="12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157808" y="5480008"/>
            <a:ext cx="1272327" cy="472393"/>
          </a:xfrm>
          <a:prstGeom prst="rect">
            <a:avLst/>
          </a:prstGeom>
          <a:solidFill>
            <a:srgbClr val="66FF99"/>
          </a:solidFill>
          <a:ln w="19050"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b="1" dirty="0" smtClean="0"/>
              <a:t>Protection de l’environnement</a:t>
            </a:r>
            <a:endParaRPr lang="fr-FR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1521575" y="2326068"/>
            <a:ext cx="705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. Dispersion de radionucléides dans l’estuaire de la Gironde</a:t>
            </a:r>
          </a:p>
          <a:p>
            <a:r>
              <a:rPr lang="fr-FR" dirty="0">
                <a:solidFill>
                  <a:srgbClr val="00B050"/>
                </a:solidFill>
              </a:rPr>
              <a:t>. Indicateurs biologiques </a:t>
            </a:r>
            <a:r>
              <a:rPr lang="fr-FR" dirty="0" smtClean="0">
                <a:solidFill>
                  <a:srgbClr val="00B050"/>
                </a:solidFill>
              </a:rPr>
              <a:t>pour </a:t>
            </a:r>
            <a:r>
              <a:rPr lang="fr-FR" dirty="0">
                <a:solidFill>
                  <a:srgbClr val="00B050"/>
                </a:solidFill>
              </a:rPr>
              <a:t>le suivi des opérations de </a:t>
            </a:r>
            <a:r>
              <a:rPr lang="fr-FR" dirty="0" smtClean="0">
                <a:solidFill>
                  <a:srgbClr val="00B050"/>
                </a:solidFill>
              </a:rPr>
              <a:t>démantèlement</a:t>
            </a:r>
            <a:endParaRPr lang="fr-FR" dirty="0">
              <a:solidFill>
                <a:srgbClr val="FF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575" y="3064302"/>
            <a:ext cx="5620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33CC"/>
                </a:solidFill>
              </a:rPr>
              <a:t>. </a:t>
            </a:r>
            <a:r>
              <a:rPr lang="fr-FR" dirty="0">
                <a:solidFill>
                  <a:srgbClr val="FF33CC"/>
                </a:solidFill>
              </a:rPr>
              <a:t>Identification et caractérisation </a:t>
            </a:r>
            <a:r>
              <a:rPr lang="fr-FR" dirty="0" smtClean="0">
                <a:solidFill>
                  <a:srgbClr val="FF33CC"/>
                </a:solidFill>
              </a:rPr>
              <a:t>des </a:t>
            </a:r>
            <a:r>
              <a:rPr lang="fr-FR" dirty="0">
                <a:solidFill>
                  <a:srgbClr val="FF33CC"/>
                </a:solidFill>
              </a:rPr>
              <a:t>acteurs industriels</a:t>
            </a:r>
          </a:p>
          <a:p>
            <a:r>
              <a:rPr lang="fr-FR" dirty="0">
                <a:solidFill>
                  <a:srgbClr val="FF33CC"/>
                </a:solidFill>
              </a:rPr>
              <a:t>. Transmission des savoirs incorporés au CNPE du Blayais</a:t>
            </a:r>
          </a:p>
          <a:p>
            <a:r>
              <a:rPr lang="fr-FR" dirty="0">
                <a:solidFill>
                  <a:srgbClr val="FF33CC"/>
                </a:solidFill>
              </a:rPr>
              <a:t>. Spatialités et temporalités du démantèlement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1575" y="5216535"/>
            <a:ext cx="7622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. Développement d’un nouveau procédé de </a:t>
            </a:r>
            <a:r>
              <a:rPr lang="fr-FR" dirty="0" smtClean="0">
                <a:solidFill>
                  <a:srgbClr val="00B050"/>
                </a:solidFill>
              </a:rPr>
              <a:t>bio-remédiation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. Physico-chimie </a:t>
            </a:r>
            <a:r>
              <a:rPr lang="fr-FR" dirty="0">
                <a:solidFill>
                  <a:srgbClr val="00B050"/>
                </a:solidFill>
              </a:rPr>
              <a:t>de la matière molle pour l’assainissement des effluents</a:t>
            </a:r>
          </a:p>
          <a:p>
            <a:r>
              <a:rPr lang="fr-FR" dirty="0">
                <a:solidFill>
                  <a:srgbClr val="00B050"/>
                </a:solidFill>
              </a:rPr>
              <a:t>. Mise au point d’une technique de suivi des radionucléides en traces dans </a:t>
            </a:r>
            <a:r>
              <a:rPr lang="fr-FR" dirty="0" smtClean="0">
                <a:solidFill>
                  <a:srgbClr val="00B050"/>
                </a:solidFill>
              </a:rPr>
              <a:t>l’eau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7807" y="608449"/>
            <a:ext cx="223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Actions 2020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5690" y="623811"/>
            <a:ext cx="505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Financements du Département SMR :</a:t>
            </a:r>
            <a:endParaRPr lang="fr-FR" sz="2000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157808" y="51054"/>
            <a:ext cx="290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IV) Perspectives</a:t>
            </a:r>
            <a:endParaRPr lang="fr-F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9502" y="630276"/>
            <a:ext cx="720516" cy="39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9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25" grpId="0" animBg="1"/>
      <p:bldP spid="26" grpId="0" animBg="1"/>
      <p:bldP spid="27" grpId="0" animBg="1"/>
      <p:bldP spid="43" grpId="0" animBg="1"/>
      <p:bldP spid="44" grpId="0" animBg="1"/>
      <p:bldP spid="2" grpId="0"/>
      <p:bldP spid="4" grpId="0"/>
      <p:bldP spid="5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807" y="608449"/>
            <a:ext cx="223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Actions 2021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7808" y="51054"/>
            <a:ext cx="2713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IV) Perspectives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85334" y="623811"/>
            <a:ext cx="505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Financements du Département SMR :</a:t>
            </a:r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110441" y="669472"/>
            <a:ext cx="82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50 k€</a:t>
            </a:r>
            <a:endParaRPr lang="fr-FR" sz="16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05896" y="1218952"/>
            <a:ext cx="370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Études actuellement financées :</a:t>
            </a:r>
            <a:endParaRPr lang="fr-FR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41895" y="1633554"/>
            <a:ext cx="7348105" cy="923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9933"/>
                </a:solidFill>
              </a:rPr>
              <a:t>. État de l’art et étude qualité pour la détection/caractérisation de </a:t>
            </a:r>
            <a:r>
              <a:rPr lang="fr-FR" dirty="0" smtClean="0">
                <a:solidFill>
                  <a:srgbClr val="FF9933"/>
                </a:solidFill>
              </a:rPr>
              <a:t>poussières</a:t>
            </a:r>
          </a:p>
          <a:p>
            <a:r>
              <a:rPr lang="fr-FR" dirty="0" smtClean="0">
                <a:solidFill>
                  <a:srgbClr val="FF9933"/>
                </a:solidFill>
              </a:rPr>
              <a:t>. Développement d’un banc de mesures pour les CND des bétons</a:t>
            </a:r>
          </a:p>
          <a:p>
            <a:r>
              <a:rPr lang="fr-FR" dirty="0">
                <a:solidFill>
                  <a:srgbClr val="FF9933"/>
                </a:solidFill>
              </a:rPr>
              <a:t>. Mise au point d’une chambre à fission pour </a:t>
            </a:r>
            <a:r>
              <a:rPr lang="fr-FR" dirty="0" smtClean="0">
                <a:solidFill>
                  <a:srgbClr val="FF9933"/>
                </a:solidFill>
              </a:rPr>
              <a:t>AIFIRA</a:t>
            </a:r>
            <a:endParaRPr lang="fr-FR" dirty="0">
              <a:solidFill>
                <a:srgbClr val="FF99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2397" y="1726820"/>
            <a:ext cx="887738" cy="472393"/>
          </a:xfrm>
          <a:prstGeom prst="rect">
            <a:avLst/>
          </a:prstGeom>
          <a:solidFill>
            <a:srgbClr val="FFCC99"/>
          </a:solidFill>
          <a:ln w="19050">
            <a:solidFill>
              <a:srgbClr val="FF66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b="1" dirty="0" smtClean="0"/>
              <a:t>Santé des travailleurs</a:t>
            </a:r>
            <a:endParaRPr lang="fr-FR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71137" y="2560731"/>
            <a:ext cx="758998" cy="472393"/>
          </a:xfrm>
          <a:prstGeom prst="rect">
            <a:avLst/>
          </a:prstGeom>
          <a:solidFill>
            <a:srgbClr val="CC99FF"/>
          </a:solidFill>
          <a:ln w="19050">
            <a:solidFill>
              <a:srgbClr val="9933FF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b="1" dirty="0" smtClean="0"/>
              <a:t>Volet sociétal</a:t>
            </a:r>
            <a:endParaRPr lang="fr-FR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1521575" y="2622721"/>
            <a:ext cx="562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33CC"/>
                </a:solidFill>
              </a:rPr>
              <a:t>. </a:t>
            </a:r>
            <a:r>
              <a:rPr lang="fr-FR" dirty="0">
                <a:solidFill>
                  <a:srgbClr val="FF33CC"/>
                </a:solidFill>
              </a:rPr>
              <a:t>Transmission des savoirs incorporés au CNPE du </a:t>
            </a:r>
            <a:r>
              <a:rPr lang="fr-FR" dirty="0" smtClean="0">
                <a:solidFill>
                  <a:srgbClr val="FF33CC"/>
                </a:solidFill>
              </a:rPr>
              <a:t>Blayais</a:t>
            </a:r>
            <a:endParaRPr lang="fr-FR" dirty="0">
              <a:solidFill>
                <a:srgbClr val="FF33CC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79502" y="3145591"/>
            <a:ext cx="4584998" cy="707886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algn="ctr"/>
            <a:r>
              <a:rPr lang="fr-FR" dirty="0" smtClean="0"/>
              <a:t>Restent </a:t>
            </a:r>
            <a:r>
              <a:rPr lang="fr-FR" dirty="0" smtClean="0"/>
              <a:t>des financements possibles pour de nouvelles études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9502" y="630276"/>
            <a:ext cx="720516" cy="39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6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10" grpId="0" animBg="1"/>
      <p:bldP spid="12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7808" y="51054"/>
            <a:ext cx="2713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IV) Perspectives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57806" y="698749"/>
            <a:ext cx="5290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Interactions avec les industriels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35520" y="1207153"/>
            <a:ext cx="6541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Plusieurs industriels contactés ont mentionné la robotique dans leurs axes de R&amp;D </a:t>
            </a:r>
            <a:r>
              <a:rPr lang="fr-FR" sz="1800" dirty="0" smtClean="0"/>
              <a:t>(avec parfois des projets engagés)</a:t>
            </a:r>
            <a:endParaRPr lang="fr-FR" sz="2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35520" y="2020729"/>
            <a:ext cx="7775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l"/>
            <a:r>
              <a:rPr lang="fr-FR" sz="2000" dirty="0" smtClean="0"/>
              <a:t>Mais nous n’avons pas les compétences en robotique pour mener des discussions approfondies sur le sujet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405868" y="4847708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discussions</a:t>
            </a:r>
            <a:endParaRPr lang="fr-FR" sz="2000" dirty="0"/>
          </a:p>
        </p:txBody>
      </p:sp>
      <p:sp>
        <p:nvSpPr>
          <p:cNvPr id="34" name="Rectangle 33"/>
          <p:cNvSpPr/>
          <p:nvPr/>
        </p:nvSpPr>
        <p:spPr>
          <a:xfrm>
            <a:off x="5553675" y="4847708"/>
            <a:ext cx="3568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plus efficaces, plus approfondies</a:t>
            </a:r>
            <a:endParaRPr lang="fr-FR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2023470" y="4740546"/>
            <a:ext cx="3458127" cy="628212"/>
            <a:chOff x="2023470" y="4740546"/>
            <a:chExt cx="3458127" cy="628212"/>
          </a:xfrm>
        </p:grpSpPr>
        <p:grpSp>
          <p:nvGrpSpPr>
            <p:cNvPr id="21" name="Groupe 20"/>
            <p:cNvGrpSpPr/>
            <p:nvPr/>
          </p:nvGrpSpPr>
          <p:grpSpPr>
            <a:xfrm>
              <a:off x="3971793" y="4740546"/>
              <a:ext cx="1509804" cy="628212"/>
              <a:chOff x="4572813" y="1186401"/>
              <a:chExt cx="2148162" cy="893826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54553" y="1186401"/>
                <a:ext cx="1584683" cy="570485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4572813" y="1708006"/>
                <a:ext cx="2148162" cy="37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/>
                  <a:t>(solutions robotiques)</a:t>
                </a:r>
              </a:p>
            </p:txBody>
          </p:sp>
        </p:grp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0987" y="4856671"/>
              <a:ext cx="609174" cy="3959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2832262" y="4860354"/>
              <a:ext cx="284969" cy="38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+</a:t>
              </a:r>
              <a:endParaRPr lang="fr-FR" sz="24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2763" y="4860354"/>
              <a:ext cx="284969" cy="38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+</a:t>
              </a:r>
              <a:endParaRPr lang="fr-FR" sz="2400" b="1" dirty="0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23470" y="4838450"/>
              <a:ext cx="786190" cy="43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405868" y="3423994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discussions</a:t>
            </a:r>
            <a:endParaRPr lang="fr-FR" sz="2000" dirty="0"/>
          </a:p>
        </p:txBody>
      </p:sp>
      <p:grpSp>
        <p:nvGrpSpPr>
          <p:cNvPr id="2" name="Groupe 1"/>
          <p:cNvGrpSpPr/>
          <p:nvPr/>
        </p:nvGrpSpPr>
        <p:grpSpPr>
          <a:xfrm>
            <a:off x="2023470" y="2756896"/>
            <a:ext cx="3139936" cy="1873182"/>
            <a:chOff x="2023470" y="2756896"/>
            <a:chExt cx="3139936" cy="1873182"/>
          </a:xfrm>
        </p:grpSpPr>
        <p:sp>
          <p:nvSpPr>
            <p:cNvPr id="37" name="Rectangle 36"/>
            <p:cNvSpPr/>
            <p:nvPr/>
          </p:nvSpPr>
          <p:spPr>
            <a:xfrm>
              <a:off x="2832262" y="3441099"/>
              <a:ext cx="284969" cy="38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+</a:t>
              </a:r>
              <a:endParaRPr lang="fr-FR" sz="2400" b="1" dirty="0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23470" y="3419195"/>
              <a:ext cx="786190" cy="43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e 42"/>
            <p:cNvGrpSpPr/>
            <p:nvPr/>
          </p:nvGrpSpPr>
          <p:grpSpPr>
            <a:xfrm>
              <a:off x="3979506" y="3784729"/>
              <a:ext cx="871044" cy="845349"/>
              <a:chOff x="2018597" y="1237957"/>
              <a:chExt cx="1002750" cy="973171"/>
            </a:xfrm>
          </p:grpSpPr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56657" y="1237957"/>
                <a:ext cx="926630" cy="973171"/>
              </a:xfrm>
              <a:prstGeom prst="rect">
                <a:avLst/>
              </a:prstGeom>
            </p:spPr>
          </p:pic>
          <p:sp>
            <p:nvSpPr>
              <p:cNvPr id="45" name="ZoneTexte 44"/>
              <p:cNvSpPr txBox="1"/>
              <p:nvPr/>
            </p:nvSpPr>
            <p:spPr>
              <a:xfrm>
                <a:off x="2018597" y="1724542"/>
                <a:ext cx="1002750" cy="42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/>
                  <a:t>CERAP</a:t>
                </a:r>
                <a:endParaRPr lang="fr-FR" i="1" dirty="0" smtClean="0"/>
              </a:p>
            </p:txBody>
          </p:sp>
        </p:grpSp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275" y="2756896"/>
              <a:ext cx="934148" cy="736542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7231" y="3641689"/>
              <a:ext cx="933326" cy="850573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7732" y="2971630"/>
              <a:ext cx="1065674" cy="869332"/>
            </a:xfrm>
            <a:prstGeom prst="rect">
              <a:avLst/>
            </a:prstGeom>
          </p:spPr>
        </p:pic>
      </p:grpSp>
      <p:sp>
        <p:nvSpPr>
          <p:cNvPr id="51" name="Rectangle 50"/>
          <p:cNvSpPr/>
          <p:nvPr/>
        </p:nvSpPr>
        <p:spPr>
          <a:xfrm>
            <a:off x="5553675" y="3423994"/>
            <a:ext cx="3279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généralistes (~superficielles)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1876383" y="5587824"/>
            <a:ext cx="5391235" cy="707886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algn="ctr"/>
            <a:r>
              <a:rPr lang="fr-FR" dirty="0" smtClean="0"/>
              <a:t>Les sujets de recherche exacts restent à identifier, grâce notamment aux contacts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7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4" grpId="0"/>
      <p:bldP spid="40" grpId="0"/>
      <p:bldP spid="51" grpId="0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808" y="51054"/>
            <a:ext cx="1921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209" y="1083890"/>
            <a:ext cx="3627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réflexion entamée début 2019</a:t>
            </a:r>
            <a:endParaRPr lang="fr-FR" dirty="0" smtClean="0">
              <a:solidFill>
                <a:srgbClr val="005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449" y="656851"/>
            <a:ext cx="427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5000"/>
                </a:solidFill>
              </a:rPr>
              <a:t>Une construction dynamique :</a:t>
            </a:r>
            <a:endParaRPr lang="fr-FR" sz="2000" dirty="0" smtClean="0">
              <a:solidFill>
                <a:srgbClr val="005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6207" y="1456568"/>
            <a:ext cx="842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communauté « Démantèlement » en construction à l’Université de Bordeaux</a:t>
            </a:r>
            <a:endParaRPr lang="fr-FR" dirty="0" smtClean="0">
              <a:solidFill>
                <a:srgbClr val="005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6208" y="1846401"/>
            <a:ext cx="779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premières études financées, notamment des études bibliographiques</a:t>
            </a:r>
            <a:endParaRPr lang="fr-FR" dirty="0" smtClean="0">
              <a:solidFill>
                <a:srgbClr val="005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0448" y="2556026"/>
            <a:ext cx="729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5000"/>
                </a:solidFill>
              </a:rPr>
              <a:t>Des liens avec les acteurs industriels en développement :</a:t>
            </a:r>
            <a:endParaRPr lang="fr-FR" sz="2000" dirty="0" smtClean="0">
              <a:solidFill>
                <a:srgbClr val="005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6207" y="3052001"/>
            <a:ext cx="647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liens en cours avec les grands acteurs, en particulier le CEA</a:t>
            </a:r>
            <a:endParaRPr lang="fr-FR" dirty="0" smtClean="0">
              <a:solidFill>
                <a:srgbClr val="005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6208" y="3438085"/>
            <a:ext cx="712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contacts avec les pôles de compétitivité et clusters d’entreprises</a:t>
            </a:r>
            <a:endParaRPr lang="fr-FR" sz="1600" dirty="0" smtClean="0">
              <a:solidFill>
                <a:srgbClr val="005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81866" y="3889663"/>
            <a:ext cx="6180268" cy="707886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5000"/>
                </a:solidFill>
              </a:rPr>
              <a:t>A</a:t>
            </a:r>
            <a:r>
              <a:rPr lang="fr-FR" sz="2000" dirty="0" smtClean="0">
                <a:solidFill>
                  <a:srgbClr val="005000"/>
                </a:solidFill>
              </a:rPr>
              <a:t>ccès à un grand nombre de problématiques industrielles et de cas d’usage </a:t>
            </a:r>
            <a:r>
              <a:rPr lang="fr-FR" sz="2000" dirty="0" smtClean="0">
                <a:solidFill>
                  <a:srgbClr val="005000"/>
                </a:solidFill>
              </a:rPr>
              <a:t>concrets</a:t>
            </a:r>
            <a:endParaRPr lang="fr-FR" dirty="0" smtClean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570" y="1240758"/>
            <a:ext cx="1927820" cy="1084399"/>
          </a:xfrm>
          <a:prstGeom prst="rect">
            <a:avLst/>
          </a:prstGeom>
          <a:ln>
            <a:noFill/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51" y="4393432"/>
            <a:ext cx="1429850" cy="941318"/>
          </a:xfrm>
          <a:prstGeom prst="rect">
            <a:avLst/>
          </a:prstGeom>
          <a:ln>
            <a:noFill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811" y="4586976"/>
            <a:ext cx="1196952" cy="908185"/>
          </a:xfrm>
          <a:prstGeom prst="rect">
            <a:avLst/>
          </a:prstGeom>
          <a:ln>
            <a:noFill/>
          </a:ln>
        </p:spPr>
      </p:pic>
      <p:sp>
        <p:nvSpPr>
          <p:cNvPr id="4" name="Étoile à 7 branches 3"/>
          <p:cNvSpPr/>
          <p:nvPr/>
        </p:nvSpPr>
        <p:spPr>
          <a:xfrm>
            <a:off x="2460029" y="2556482"/>
            <a:ext cx="4498262" cy="1616266"/>
          </a:xfrm>
          <a:prstGeom prst="star7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ZoneTexte 237"/>
          <p:cNvSpPr txBox="1"/>
          <p:nvPr/>
        </p:nvSpPr>
        <p:spPr>
          <a:xfrm>
            <a:off x="157808" y="51054"/>
            <a:ext cx="5369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I) Introduction au démantèlement</a:t>
            </a:r>
            <a:endParaRPr lang="fr-FR" dirty="0"/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3334573" y="2918798"/>
            <a:ext cx="27370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Assainissement Démantèlement</a:t>
            </a: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5015147" y="1278322"/>
            <a:ext cx="1675312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Réacteurs nucléaires électrogènes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2777980" y="4400774"/>
            <a:ext cx="1654822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Installations hospitalières</a:t>
            </a: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5758184" y="4005321"/>
            <a:ext cx="2450969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Réacteurs accidentés</a:t>
            </a:r>
          </a:p>
          <a:p>
            <a:pPr algn="ctr"/>
            <a:r>
              <a:rPr lang="fr-FR" sz="2000" dirty="0"/>
              <a:t>&amp; alentours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62842" y="3781064"/>
            <a:ext cx="2097187" cy="990946"/>
            <a:chOff x="567100" y="3781064"/>
            <a:chExt cx="2097187" cy="990946"/>
          </a:xfrm>
        </p:grpSpPr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567100" y="3781064"/>
              <a:ext cx="1930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cellules chaudes</a:t>
              </a:r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567100" y="4064124"/>
              <a:ext cx="209718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déchets historiques</a:t>
              </a:r>
            </a:p>
            <a:p>
              <a:r>
                <a:rPr lang="fr-FR" sz="1200" dirty="0" smtClean="0"/>
                <a:t>(inconnus, mal conditionnés, mal conservés)</a:t>
              </a:r>
            </a:p>
          </p:txBody>
        </p:sp>
      </p:grp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3016103" y="5168488"/>
            <a:ext cx="1095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cyclotrons</a:t>
            </a:r>
            <a:endParaRPr lang="fr-FR" sz="1200" dirty="0" smtClean="0"/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2989258" y="5456074"/>
            <a:ext cx="18296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données inconnues</a:t>
            </a:r>
            <a:endParaRPr lang="fr-FR" sz="1200" dirty="0" smtClean="0">
              <a:solidFill>
                <a:srgbClr val="FF0000"/>
              </a:solidFill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344058" y="4770689"/>
            <a:ext cx="19271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fortes doses</a:t>
            </a:r>
          </a:p>
          <a:p>
            <a:r>
              <a:rPr lang="fr-FR" sz="1600" dirty="0">
                <a:solidFill>
                  <a:srgbClr val="FF0000"/>
                </a:solidFill>
              </a:rPr>
              <a:t>forte contamination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données inconnues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6809486" y="2811824"/>
            <a:ext cx="192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fortes doses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forte contamination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graphite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bassin d’emploi</a:t>
            </a:r>
            <a:endParaRPr lang="fr-FR" sz="1200" dirty="0" smtClean="0">
              <a:solidFill>
                <a:srgbClr val="FF0000"/>
              </a:solidFill>
            </a:endParaRP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5867089" y="4745359"/>
            <a:ext cx="22577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très fortes doses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très forte contamination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terrain </a:t>
            </a:r>
            <a:r>
              <a:rPr lang="fr-FR" sz="1600" dirty="0">
                <a:solidFill>
                  <a:srgbClr val="FF0000"/>
                </a:solidFill>
              </a:rPr>
              <a:t>accidenté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données </a:t>
            </a:r>
            <a:r>
              <a:rPr lang="fr-FR" sz="1600" dirty="0" smtClean="0">
                <a:solidFill>
                  <a:srgbClr val="FF0000"/>
                </a:solidFill>
              </a:rPr>
              <a:t>inconnues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pollutions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729305" y="1786154"/>
            <a:ext cx="2353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réacteurs faible puissance</a:t>
            </a:r>
          </a:p>
          <a:p>
            <a:r>
              <a:rPr lang="fr-FR" sz="1600" dirty="0" smtClean="0"/>
              <a:t>accélérateurs</a:t>
            </a:r>
          </a:p>
        </p:txBody>
      </p:sp>
      <p:sp>
        <p:nvSpPr>
          <p:cNvPr id="75" name="Rectangle 36"/>
          <p:cNvSpPr>
            <a:spLocks noChangeArrowheads="1"/>
          </p:cNvSpPr>
          <p:nvPr/>
        </p:nvSpPr>
        <p:spPr bwMode="auto">
          <a:xfrm>
            <a:off x="6379504" y="2288232"/>
            <a:ext cx="2478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réacteurs </a:t>
            </a:r>
            <a:r>
              <a:rPr lang="fr-FR" sz="1600" dirty="0" err="1" smtClean="0"/>
              <a:t>Gen</a:t>
            </a:r>
            <a:r>
              <a:rPr lang="fr-FR" sz="1600" dirty="0" smtClean="0"/>
              <a:t> II (REP)</a:t>
            </a:r>
          </a:p>
          <a:p>
            <a:r>
              <a:rPr lang="fr-FR" sz="1600" dirty="0" smtClean="0"/>
              <a:t>réacteurs </a:t>
            </a:r>
            <a:r>
              <a:rPr lang="fr-FR" sz="1600" dirty="0" err="1" smtClean="0"/>
              <a:t>Gen</a:t>
            </a:r>
            <a:r>
              <a:rPr lang="fr-FR" sz="1600" dirty="0" smtClean="0"/>
              <a:t> I (UNGG)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429" y="2753861"/>
            <a:ext cx="1501236" cy="1124363"/>
          </a:xfrm>
          <a:prstGeom prst="rect">
            <a:avLst/>
          </a:prstGeom>
          <a:ln>
            <a:noFill/>
          </a:ln>
        </p:spPr>
      </p:pic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187384" y="2827287"/>
            <a:ext cx="1540833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Usines de combustible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075" y="1415385"/>
            <a:ext cx="945864" cy="955998"/>
          </a:xfrm>
          <a:prstGeom prst="rect">
            <a:avLst/>
          </a:prstGeom>
          <a:ln w="28575">
            <a:noFill/>
          </a:ln>
        </p:spPr>
      </p:pic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411500" y="1423468"/>
            <a:ext cx="3027597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Installations de recherche</a:t>
            </a:r>
          </a:p>
        </p:txBody>
      </p:sp>
    </p:spTree>
    <p:extLst>
      <p:ext uri="{BB962C8B-B14F-4D97-AF65-F5344CB8AC3E}">
        <p14:creationId xmlns:p14="http://schemas.microsoft.com/office/powerpoint/2010/main" val="31959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6" grpId="0" animBg="1"/>
      <p:bldP spid="59" grpId="0" animBg="1"/>
      <p:bldP spid="62" grpId="0" animBg="1"/>
      <p:bldP spid="65" grpId="0"/>
      <p:bldP spid="67" grpId="0"/>
      <p:bldP spid="68" grpId="0"/>
      <p:bldP spid="69" grpId="0"/>
      <p:bldP spid="70" grpId="0"/>
      <p:bldP spid="72" grpId="0"/>
      <p:bldP spid="75" grpId="0"/>
      <p:bldP spid="58" grpId="0" animBg="1"/>
      <p:bldP spid="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808" y="51054"/>
            <a:ext cx="1921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0447" y="4373693"/>
            <a:ext cx="345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5000"/>
                </a:solidFill>
              </a:rPr>
              <a:t>Projet DEMAIN en 2021 :</a:t>
            </a:r>
            <a:endParaRPr lang="fr-FR" sz="2000" dirty="0" smtClean="0">
              <a:solidFill>
                <a:srgbClr val="005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6208" y="4817684"/>
            <a:ext cx="733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développement des liens avec le tissu industriel </a:t>
            </a:r>
            <a:r>
              <a:rPr lang="fr-FR" dirty="0" smtClean="0">
                <a:solidFill>
                  <a:srgbClr val="005000"/>
                </a:solidFill>
              </a:rPr>
              <a:t>(local et national)</a:t>
            </a:r>
            <a:endParaRPr lang="fr-FR" sz="1600" dirty="0" smtClean="0">
              <a:solidFill>
                <a:srgbClr val="005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6208" y="5191040"/>
            <a:ext cx="71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5000"/>
                </a:solidFill>
              </a:rPr>
              <a:t>- poursuite des études et du développement de la communauté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208" y="5564396"/>
            <a:ext cx="651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premiers partenariats concrets avec les acteurs industriels</a:t>
            </a:r>
            <a:endParaRPr lang="fr-FR" dirty="0" smtClean="0">
              <a:solidFill>
                <a:srgbClr val="005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0447" y="652725"/>
            <a:ext cx="668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5000"/>
                </a:solidFill>
              </a:rPr>
              <a:t>La robotique du démantèlement-assainissement :</a:t>
            </a:r>
            <a:endParaRPr lang="fr-FR" sz="2000" dirty="0" smtClean="0">
              <a:solidFill>
                <a:srgbClr val="005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6208" y="1094962"/>
            <a:ext cx="3087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relativement « nouvelle »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16208" y="1894299"/>
            <a:ext cx="183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très peu d’I.A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208" y="1503090"/>
            <a:ext cx="797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beaucoup de bras articulés télé-opérés pour le démantèlement/découpe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16208" y="2267655"/>
            <a:ext cx="25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peu de modularité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18442" y="3155515"/>
            <a:ext cx="6317966" cy="707886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5000"/>
                </a:solidFill>
              </a:rPr>
              <a:t>La recherche académique peut contribuer à l’émergence de </a:t>
            </a:r>
            <a:r>
              <a:rPr lang="fr-FR" sz="2000" b="1" dirty="0" smtClean="0">
                <a:solidFill>
                  <a:srgbClr val="005000"/>
                </a:solidFill>
              </a:rPr>
              <a:t>solutions innovantes</a:t>
            </a:r>
            <a:endParaRPr lang="fr-FR" b="1" dirty="0" smtClean="0">
              <a:solidFill>
                <a:srgbClr val="005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6208" y="2623337"/>
            <a:ext cx="639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5000"/>
                </a:solidFill>
              </a:rPr>
              <a:t>- mais beaucoup de R&amp;D par les acteurs (grands et petits)</a:t>
            </a:r>
          </a:p>
        </p:txBody>
      </p:sp>
    </p:spTree>
    <p:extLst>
      <p:ext uri="{BB962C8B-B14F-4D97-AF65-F5344CB8AC3E}">
        <p14:creationId xmlns:p14="http://schemas.microsoft.com/office/powerpoint/2010/main" val="39022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2752725" y="3136613"/>
            <a:ext cx="358371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Merci de votre attention</a:t>
            </a:r>
            <a:endParaRPr lang="fr-FR" sz="3200" u="sng" dirty="0"/>
          </a:p>
        </p:txBody>
      </p:sp>
    </p:spTree>
    <p:extLst>
      <p:ext uri="{BB962C8B-B14F-4D97-AF65-F5344CB8AC3E}">
        <p14:creationId xmlns:p14="http://schemas.microsoft.com/office/powerpoint/2010/main" val="12712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802548" y="4711597"/>
            <a:ext cx="74146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fr-FR" dirty="0" smtClean="0"/>
              <a:t>- Évaluation </a:t>
            </a:r>
            <a:r>
              <a:rPr lang="fr-FR" dirty="0"/>
              <a:t>Non Destructive des </a:t>
            </a:r>
            <a:r>
              <a:rPr lang="fr-FR" dirty="0" smtClean="0"/>
              <a:t>bétons </a:t>
            </a:r>
            <a:r>
              <a:rPr lang="fr-FR" sz="1400" dirty="0" smtClean="0"/>
              <a:t>(caractérisation mécanique et physique, imagerie et détection des hétérogénéités, simulation numérique des mesures)</a:t>
            </a:r>
          </a:p>
          <a:p>
            <a:r>
              <a:rPr lang="fr-FR" dirty="0" smtClean="0"/>
              <a:t>- Structural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smtClean="0"/>
              <a:t>Monitoring : </a:t>
            </a:r>
            <a:r>
              <a:rPr lang="fr-FR" sz="1400" dirty="0" smtClean="0"/>
              <a:t>instrumentation en temps réel de l’endommagement</a:t>
            </a:r>
            <a:endParaRPr lang="fr-FR" dirty="0"/>
          </a:p>
          <a:p>
            <a:r>
              <a:rPr lang="fr-FR" dirty="0" smtClean="0"/>
              <a:t>- Optimisation </a:t>
            </a:r>
            <a:r>
              <a:rPr lang="fr-FR" dirty="0"/>
              <a:t>des </a:t>
            </a:r>
            <a:r>
              <a:rPr lang="fr-FR" dirty="0" smtClean="0"/>
              <a:t>mesures, de l’instrumentation et évaluation de la variabilité spatiale</a:t>
            </a:r>
            <a:endParaRPr lang="fr-FR" dirty="0"/>
          </a:p>
          <a:p>
            <a:r>
              <a:rPr lang="fr-FR" dirty="0" smtClean="0"/>
              <a:t>- Modélisation </a:t>
            </a:r>
            <a:r>
              <a:rPr lang="fr-FR" dirty="0"/>
              <a:t>fiabiliste </a:t>
            </a:r>
            <a:r>
              <a:rPr lang="fr-FR" dirty="0" smtClean="0"/>
              <a:t>du comportement des structures et infrastructures en béton</a:t>
            </a:r>
            <a:endParaRPr lang="fr-FR" dirty="0"/>
          </a:p>
          <a:p>
            <a:r>
              <a:rPr lang="fr-FR" dirty="0" smtClean="0"/>
              <a:t>- Modèles de connaissance et aide à la décision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2076" y="862703"/>
            <a:ext cx="1389888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Physique nucléaire</a:t>
            </a:r>
            <a:endParaRPr lang="fr-FR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1802548" y="788659"/>
            <a:ext cx="415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l"/>
            <a:r>
              <a:rPr lang="fr-FR" sz="1600" dirty="0" smtClean="0"/>
              <a:t>- Mesures </a:t>
            </a:r>
            <a:r>
              <a:rPr lang="fr-FR" sz="1600" dirty="0"/>
              <a:t>de données </a:t>
            </a:r>
            <a:r>
              <a:rPr lang="fr-FR" sz="1600" dirty="0" smtClean="0"/>
              <a:t>nucléaires</a:t>
            </a:r>
            <a:endParaRPr lang="fr-FR" sz="1600" dirty="0"/>
          </a:p>
          <a:p>
            <a:pPr algn="l"/>
            <a:r>
              <a:rPr lang="fr-FR" sz="1600" dirty="0" smtClean="0"/>
              <a:t>- Simulation de transport de particules</a:t>
            </a:r>
          </a:p>
          <a:p>
            <a:pPr algn="l"/>
            <a:r>
              <a:rPr lang="fr-FR" sz="1600" dirty="0" smtClean="0"/>
              <a:t>- Mesures basse radioactivité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157808" y="51054"/>
            <a:ext cx="562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Compétences « Sciences dures »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7717" y="2380226"/>
            <a:ext cx="978607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Physico</a:t>
            </a:r>
          </a:p>
          <a:p>
            <a:r>
              <a:rPr lang="fr-FR" dirty="0"/>
              <a:t>- chimie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8350" y="3955391"/>
            <a:ext cx="997341" cy="369332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Chimie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1784" y="5265438"/>
            <a:ext cx="1290472" cy="369332"/>
          </a:xfrm>
          <a:prstGeom prst="rect">
            <a:avLst/>
          </a:prstGeom>
          <a:solidFill>
            <a:srgbClr val="FFFEF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Matériaux</a:t>
            </a:r>
          </a:p>
        </p:txBody>
      </p:sp>
      <p:sp>
        <p:nvSpPr>
          <p:cNvPr id="12" name="Rectangle 3"/>
          <p:cNvSpPr/>
          <p:nvPr/>
        </p:nvSpPr>
        <p:spPr>
          <a:xfrm>
            <a:off x="1802548" y="1768010"/>
            <a:ext cx="6782093" cy="1815882"/>
          </a:xfrm>
          <a:custGeom>
            <a:avLst/>
            <a:gdLst>
              <a:gd name="connsiteX0" fmla="*/ 0 w 3400007"/>
              <a:gd name="connsiteY0" fmla="*/ 0 h 830997"/>
              <a:gd name="connsiteX1" fmla="*/ 3400007 w 3400007"/>
              <a:gd name="connsiteY1" fmla="*/ 0 h 830997"/>
              <a:gd name="connsiteX2" fmla="*/ 3400007 w 3400007"/>
              <a:gd name="connsiteY2" fmla="*/ 830997 h 830997"/>
              <a:gd name="connsiteX3" fmla="*/ 0 w 3400007"/>
              <a:gd name="connsiteY3" fmla="*/ 830997 h 830997"/>
              <a:gd name="connsiteX4" fmla="*/ 0 w 3400007"/>
              <a:gd name="connsiteY4" fmla="*/ 0 h 830997"/>
              <a:gd name="connsiteX0" fmla="*/ 0 w 3400007"/>
              <a:gd name="connsiteY0" fmla="*/ 0 h 830997"/>
              <a:gd name="connsiteX1" fmla="*/ 3400007 w 3400007"/>
              <a:gd name="connsiteY1" fmla="*/ 0 h 830997"/>
              <a:gd name="connsiteX2" fmla="*/ 3397250 w 3400007"/>
              <a:gd name="connsiteY2" fmla="*/ 578627 h 830997"/>
              <a:gd name="connsiteX3" fmla="*/ 3400007 w 3400007"/>
              <a:gd name="connsiteY3" fmla="*/ 830997 h 830997"/>
              <a:gd name="connsiteX4" fmla="*/ 0 w 3400007"/>
              <a:gd name="connsiteY4" fmla="*/ 830997 h 830997"/>
              <a:gd name="connsiteX5" fmla="*/ 0 w 3400007"/>
              <a:gd name="connsiteY5" fmla="*/ 0 h 830997"/>
              <a:gd name="connsiteX0" fmla="*/ 0 w 3400007"/>
              <a:gd name="connsiteY0" fmla="*/ 0 h 830997"/>
              <a:gd name="connsiteX1" fmla="*/ 3400007 w 3400007"/>
              <a:gd name="connsiteY1" fmla="*/ 0 h 830997"/>
              <a:gd name="connsiteX2" fmla="*/ 3397250 w 3400007"/>
              <a:gd name="connsiteY2" fmla="*/ 578627 h 830997"/>
              <a:gd name="connsiteX3" fmla="*/ 2686775 w 3400007"/>
              <a:gd name="connsiteY3" fmla="*/ 581061 h 830997"/>
              <a:gd name="connsiteX4" fmla="*/ 0 w 3400007"/>
              <a:gd name="connsiteY4" fmla="*/ 830997 h 830997"/>
              <a:gd name="connsiteX5" fmla="*/ 0 w 3400007"/>
              <a:gd name="connsiteY5" fmla="*/ 0 h 830997"/>
              <a:gd name="connsiteX0" fmla="*/ 0 w 3400007"/>
              <a:gd name="connsiteY0" fmla="*/ 0 h 830997"/>
              <a:gd name="connsiteX1" fmla="*/ 3400007 w 3400007"/>
              <a:gd name="connsiteY1" fmla="*/ 0 h 830997"/>
              <a:gd name="connsiteX2" fmla="*/ 3397250 w 3400007"/>
              <a:gd name="connsiteY2" fmla="*/ 578627 h 830997"/>
              <a:gd name="connsiteX3" fmla="*/ 2686775 w 3400007"/>
              <a:gd name="connsiteY3" fmla="*/ 581061 h 830997"/>
              <a:gd name="connsiteX4" fmla="*/ 1416050 w 3400007"/>
              <a:gd name="connsiteY4" fmla="*/ 688355 h 830997"/>
              <a:gd name="connsiteX5" fmla="*/ 0 w 3400007"/>
              <a:gd name="connsiteY5" fmla="*/ 830997 h 830997"/>
              <a:gd name="connsiteX6" fmla="*/ 0 w 3400007"/>
              <a:gd name="connsiteY6" fmla="*/ 0 h 830997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81061 h 834659"/>
              <a:gd name="connsiteX4" fmla="*/ 266573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81061 h 834659"/>
              <a:gd name="connsiteX4" fmla="*/ 268605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81061 h 834659"/>
              <a:gd name="connsiteX4" fmla="*/ 268859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81061 h 834659"/>
              <a:gd name="connsiteX4" fmla="*/ 268859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  <a:gd name="connsiteX0" fmla="*/ 0 w 3400007"/>
              <a:gd name="connsiteY0" fmla="*/ 0 h 834659"/>
              <a:gd name="connsiteX1" fmla="*/ 3400007 w 3400007"/>
              <a:gd name="connsiteY1" fmla="*/ 0 h 834659"/>
              <a:gd name="connsiteX2" fmla="*/ 3397250 w 3400007"/>
              <a:gd name="connsiteY2" fmla="*/ 578627 h 834659"/>
              <a:gd name="connsiteX3" fmla="*/ 2686775 w 3400007"/>
              <a:gd name="connsiteY3" fmla="*/ 578521 h 834659"/>
              <a:gd name="connsiteX4" fmla="*/ 2688590 w 3400007"/>
              <a:gd name="connsiteY4" fmla="*/ 834659 h 834659"/>
              <a:gd name="connsiteX5" fmla="*/ 0 w 3400007"/>
              <a:gd name="connsiteY5" fmla="*/ 830997 h 834659"/>
              <a:gd name="connsiteX6" fmla="*/ 0 w 3400007"/>
              <a:gd name="connsiteY6" fmla="*/ 0 h 83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007" h="834659">
                <a:moveTo>
                  <a:pt x="0" y="0"/>
                </a:moveTo>
                <a:lnTo>
                  <a:pt x="3400007" y="0"/>
                </a:lnTo>
                <a:lnTo>
                  <a:pt x="3397250" y="578627"/>
                </a:lnTo>
                <a:lnTo>
                  <a:pt x="2686775" y="578521"/>
                </a:lnTo>
                <a:cubicBezTo>
                  <a:pt x="2686533" y="663054"/>
                  <a:pt x="2688832" y="750126"/>
                  <a:pt x="2688590" y="834659"/>
                </a:cubicBezTo>
                <a:lnTo>
                  <a:pt x="0" y="83099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Méthodes </a:t>
            </a:r>
            <a:r>
              <a:rPr lang="fr-FR" sz="1600" dirty="0"/>
              <a:t>de mise en œuvre / caractérisation de la matière </a:t>
            </a:r>
            <a:r>
              <a:rPr lang="fr-FR" sz="1600" dirty="0" smtClean="0"/>
              <a:t>molle</a:t>
            </a:r>
            <a:endParaRPr lang="fr-FR" sz="1600" dirty="0"/>
          </a:p>
          <a:p>
            <a:r>
              <a:rPr lang="fr-FR" sz="1600" dirty="0" smtClean="0"/>
              <a:t>- Formulation </a:t>
            </a:r>
            <a:r>
              <a:rPr lang="fr-FR" sz="1600" dirty="0"/>
              <a:t>de </a:t>
            </a:r>
            <a:r>
              <a:rPr lang="fr-FR" sz="1600" dirty="0" smtClean="0"/>
              <a:t>solutions/dispersions de nanoparticules</a:t>
            </a:r>
            <a:r>
              <a:rPr lang="fr-FR" sz="1600" dirty="0"/>
              <a:t>, </a:t>
            </a:r>
            <a:r>
              <a:rPr lang="fr-FR" sz="1600" dirty="0" err="1"/>
              <a:t>polyélectrolytes</a:t>
            </a:r>
            <a:r>
              <a:rPr lang="fr-FR" sz="1600" dirty="0"/>
              <a:t>, </a:t>
            </a:r>
            <a:r>
              <a:rPr lang="fr-FR" sz="1600" dirty="0" smtClean="0"/>
              <a:t>surfactants</a:t>
            </a:r>
            <a:endParaRPr lang="fr-FR" sz="1600" dirty="0"/>
          </a:p>
          <a:p>
            <a:r>
              <a:rPr lang="fr-FR" sz="1600" dirty="0" smtClean="0"/>
              <a:t>- Matériaux </a:t>
            </a:r>
            <a:r>
              <a:rPr lang="fr-FR" sz="1600" dirty="0"/>
              <a:t>poreux et émulsions fonctionnalisés à haute surface </a:t>
            </a:r>
            <a:r>
              <a:rPr lang="fr-FR" sz="1600" dirty="0" smtClean="0"/>
              <a:t>spécifique</a:t>
            </a:r>
            <a:endParaRPr lang="fr-FR" sz="1600" dirty="0"/>
          </a:p>
          <a:p>
            <a:r>
              <a:rPr lang="fr-FR" sz="1600" dirty="0" smtClean="0"/>
              <a:t>- Complexation-agrégation-coagulations </a:t>
            </a:r>
            <a:r>
              <a:rPr lang="fr-FR" sz="1600" dirty="0"/>
              <a:t>de colloïdes et de </a:t>
            </a:r>
            <a:r>
              <a:rPr lang="fr-FR" sz="1600" dirty="0" smtClean="0"/>
              <a:t>macromolécules</a:t>
            </a:r>
            <a:endParaRPr lang="fr-FR" sz="1600" dirty="0"/>
          </a:p>
          <a:p>
            <a:r>
              <a:rPr lang="fr-FR" sz="1600" dirty="0" smtClean="0"/>
              <a:t>- Caractérisation </a:t>
            </a:r>
            <a:r>
              <a:rPr lang="fr-FR" sz="1600" dirty="0"/>
              <a:t>des </a:t>
            </a:r>
            <a:r>
              <a:rPr lang="fr-FR" sz="1600" dirty="0" smtClean="0"/>
              <a:t>poussières</a:t>
            </a:r>
            <a:endParaRPr lang="fr-FR" sz="1600" dirty="0"/>
          </a:p>
          <a:p>
            <a:r>
              <a:rPr lang="fr-FR" sz="1600" dirty="0" smtClean="0"/>
              <a:t>- Caractérisation de matériaux par </a:t>
            </a:r>
            <a:r>
              <a:rPr lang="fr-FR" sz="1600" dirty="0"/>
              <a:t>spectroscopies optique et </a:t>
            </a:r>
            <a:r>
              <a:rPr lang="fr-FR" sz="1600" dirty="0" smtClean="0"/>
              <a:t>neutronique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802548" y="3732246"/>
            <a:ext cx="554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Matériaux </a:t>
            </a:r>
            <a:r>
              <a:rPr lang="fr-FR" sz="1600" dirty="0" err="1"/>
              <a:t>extractant</a:t>
            </a:r>
            <a:r>
              <a:rPr lang="fr-FR" sz="1600" dirty="0"/>
              <a:t> de cations radioactifs en milieu </a:t>
            </a:r>
            <a:r>
              <a:rPr lang="fr-FR" sz="1600" dirty="0" smtClean="0"/>
              <a:t>aqueux</a:t>
            </a:r>
            <a:endParaRPr lang="fr-FR" sz="1600" dirty="0"/>
          </a:p>
          <a:p>
            <a:r>
              <a:rPr lang="fr-FR" sz="1600" dirty="0" smtClean="0"/>
              <a:t>- Techniques </a:t>
            </a:r>
            <a:r>
              <a:rPr lang="fr-FR" sz="1600" dirty="0"/>
              <a:t>de spéciation et </a:t>
            </a:r>
            <a:r>
              <a:rPr lang="fr-FR" sz="1600" dirty="0" smtClean="0"/>
              <a:t>dosage</a:t>
            </a:r>
            <a:endParaRPr lang="fr-FR" sz="1600" dirty="0"/>
          </a:p>
          <a:p>
            <a:r>
              <a:rPr lang="fr-FR" sz="1600" dirty="0" smtClean="0"/>
              <a:t>- Développement </a:t>
            </a:r>
            <a:r>
              <a:rPr lang="fr-FR" sz="1600" dirty="0"/>
              <a:t>de techniques on-line et </a:t>
            </a:r>
            <a:r>
              <a:rPr lang="fr-FR" sz="1600" dirty="0" smtClean="0"/>
              <a:t>portables</a:t>
            </a:r>
            <a:endParaRPr lang="fr-FR" sz="1600" dirty="0"/>
          </a:p>
        </p:txBody>
      </p:sp>
      <p:sp>
        <p:nvSpPr>
          <p:cNvPr id="15" name="Flèche droite 14">
            <a:hlinkClick r:id="rId2" action="ppaction://hlinksldjump"/>
          </p:cNvPr>
          <p:cNvSpPr/>
          <p:nvPr/>
        </p:nvSpPr>
        <p:spPr>
          <a:xfrm rot="10800000">
            <a:off x="8707164" y="5940976"/>
            <a:ext cx="354539" cy="371422"/>
          </a:xfrm>
          <a:prstGeom prst="rightArrow">
            <a:avLst>
              <a:gd name="adj1" fmla="val 630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4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644414" y="4652232"/>
            <a:ext cx="1339975" cy="369332"/>
          </a:xfrm>
          <a:prstGeom prst="rect">
            <a:avLst/>
          </a:prstGeom>
          <a:solidFill>
            <a:srgbClr val="FFFEF7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/>
              <a:t>Robotique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43387" y="1465828"/>
            <a:ext cx="1742029" cy="369332"/>
          </a:xfrm>
          <a:prstGeom prst="rect">
            <a:avLst/>
          </a:prstGeom>
          <a:solidFill>
            <a:srgbClr val="FFFEF7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fr-FR" sz="1800" dirty="0"/>
              <a:t>Mathématiques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1436" y="3059030"/>
            <a:ext cx="1565931" cy="369332"/>
          </a:xfrm>
          <a:prstGeom prst="rect">
            <a:avLst/>
          </a:prstGeom>
          <a:solidFill>
            <a:srgbClr val="FFFEF7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Informatique</a:t>
            </a:r>
            <a:endParaRPr lang="fr-FR" sz="1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404872" y="988774"/>
            <a:ext cx="4471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fr-FR" dirty="0" smtClean="0"/>
              <a:t>- Planification </a:t>
            </a:r>
            <a:r>
              <a:rPr lang="fr-FR" dirty="0"/>
              <a:t>des opération et </a:t>
            </a:r>
            <a:r>
              <a:rPr lang="fr-FR" dirty="0" smtClean="0"/>
              <a:t>ordonnancement</a:t>
            </a:r>
            <a:endParaRPr lang="fr-FR" dirty="0"/>
          </a:p>
          <a:p>
            <a:r>
              <a:rPr lang="fr-FR" dirty="0" smtClean="0"/>
              <a:t>- Optimisation </a:t>
            </a:r>
            <a:r>
              <a:rPr lang="fr-FR" dirty="0"/>
              <a:t>de la </a:t>
            </a:r>
            <a:r>
              <a:rPr lang="fr-FR" dirty="0" smtClean="0"/>
              <a:t>logistique</a:t>
            </a:r>
            <a:endParaRPr lang="fr-FR" dirty="0"/>
          </a:p>
          <a:p>
            <a:r>
              <a:rPr lang="fr-FR" dirty="0" smtClean="0"/>
              <a:t>- Optimisation </a:t>
            </a:r>
            <a:r>
              <a:rPr lang="fr-FR" dirty="0"/>
              <a:t>dans </a:t>
            </a:r>
            <a:r>
              <a:rPr lang="fr-FR" dirty="0" smtClean="0"/>
              <a:t>l’incertain</a:t>
            </a:r>
            <a:endParaRPr lang="fr-FR" dirty="0"/>
          </a:p>
          <a:p>
            <a:r>
              <a:rPr lang="fr-FR" dirty="0" smtClean="0"/>
              <a:t>- Recherche opérationnelle</a:t>
            </a:r>
            <a:endParaRPr lang="fr-FR" dirty="0"/>
          </a:p>
          <a:p>
            <a:r>
              <a:rPr lang="fr-FR" dirty="0" smtClean="0"/>
              <a:t>- Aide </a:t>
            </a:r>
            <a:r>
              <a:rPr lang="fr-FR" dirty="0"/>
              <a:t>à la </a:t>
            </a:r>
            <a:r>
              <a:rPr lang="fr-FR" dirty="0" smtClean="0"/>
              <a:t>décision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404872" y="4205957"/>
            <a:ext cx="4980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Conception </a:t>
            </a:r>
            <a:r>
              <a:rPr lang="fr-FR" sz="1600" dirty="0"/>
              <a:t>et contrôle de robots </a:t>
            </a:r>
            <a:r>
              <a:rPr lang="fr-FR" sz="1600" dirty="0" smtClean="0"/>
              <a:t>humanoïdes</a:t>
            </a:r>
            <a:endParaRPr lang="fr-FR" sz="1600" dirty="0"/>
          </a:p>
          <a:p>
            <a:r>
              <a:rPr lang="fr-FR" sz="1600" dirty="0" smtClean="0"/>
              <a:t>- Conception </a:t>
            </a:r>
            <a:r>
              <a:rPr lang="fr-FR" sz="1600" dirty="0"/>
              <a:t>et contrôle de robots </a:t>
            </a:r>
            <a:r>
              <a:rPr lang="fr-FR" sz="1600" dirty="0" smtClean="0"/>
              <a:t>agricoles</a:t>
            </a:r>
            <a:endParaRPr lang="fr-FR" sz="1600" dirty="0"/>
          </a:p>
          <a:p>
            <a:r>
              <a:rPr lang="fr-FR" sz="1600" dirty="0" smtClean="0"/>
              <a:t>- Aide </a:t>
            </a:r>
            <a:r>
              <a:rPr lang="fr-FR" sz="1600" dirty="0"/>
              <a:t>à la </a:t>
            </a:r>
            <a:r>
              <a:rPr lang="fr-FR" sz="1600" dirty="0" smtClean="0"/>
              <a:t>décision</a:t>
            </a:r>
            <a:endParaRPr lang="fr-FR" sz="1600" dirty="0"/>
          </a:p>
          <a:p>
            <a:r>
              <a:rPr lang="fr-FR" sz="1600" dirty="0" smtClean="0"/>
              <a:t>- Fusion </a:t>
            </a:r>
            <a:r>
              <a:rPr lang="fr-FR" sz="1600" dirty="0"/>
              <a:t>de </a:t>
            </a:r>
            <a:r>
              <a:rPr lang="fr-FR" sz="1600" dirty="0" smtClean="0"/>
              <a:t>données</a:t>
            </a:r>
            <a:endParaRPr lang="fr-FR" sz="1600" dirty="0"/>
          </a:p>
          <a:p>
            <a:r>
              <a:rPr lang="fr-FR" sz="1600" dirty="0" smtClean="0"/>
              <a:t>- Path-planning</a:t>
            </a:r>
            <a:endParaRPr lang="fr-FR" sz="1600" dirty="0"/>
          </a:p>
        </p:txBody>
      </p:sp>
      <p:sp>
        <p:nvSpPr>
          <p:cNvPr id="20" name="Flèche droite 19">
            <a:hlinkClick r:id="rId2" action="ppaction://hlinksldjump"/>
          </p:cNvPr>
          <p:cNvSpPr/>
          <p:nvPr/>
        </p:nvSpPr>
        <p:spPr>
          <a:xfrm rot="10800000">
            <a:off x="8707164" y="5940976"/>
            <a:ext cx="354539" cy="371422"/>
          </a:xfrm>
          <a:prstGeom prst="rightArrow">
            <a:avLst>
              <a:gd name="adj1" fmla="val 630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404872" y="3089808"/>
            <a:ext cx="2069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 Jumeaux numériques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808" y="51054"/>
            <a:ext cx="6837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Compétences </a:t>
            </a:r>
            <a:r>
              <a:rPr lang="fr-FR" sz="2000" dirty="0" smtClean="0"/>
              <a:t>« Informatique et Robotique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313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195830" y="558390"/>
            <a:ext cx="6765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Analyse des risques professionnels, de la perception des risques, de la pénibilité, des organisations, de la sécurité réglée et gérée</a:t>
            </a:r>
          </a:p>
          <a:p>
            <a:pPr>
              <a:tabLst>
                <a:tab pos="358775" algn="l"/>
              </a:tabLst>
            </a:pPr>
            <a:r>
              <a:rPr lang="fr-FR" sz="1600" dirty="0" smtClean="0"/>
              <a:t>- Analyse intégrée de l’exposition aux rayonnements et de l’activité de travail</a:t>
            </a:r>
          </a:p>
          <a:p>
            <a:pPr>
              <a:tabLst>
                <a:tab pos="358775" algn="l"/>
              </a:tabLst>
            </a:pPr>
            <a:r>
              <a:rPr lang="fr-FR" sz="1600" dirty="0" smtClean="0"/>
              <a:t>- Participation à la conception des organisations et des systèmes de travail</a:t>
            </a:r>
          </a:p>
          <a:p>
            <a:pPr>
              <a:tabLst>
                <a:tab pos="358775" algn="l"/>
              </a:tabLst>
            </a:pPr>
            <a:r>
              <a:rPr lang="fr-FR" sz="1600" dirty="0" smtClean="0"/>
              <a:t>- Retour d’expérience</a:t>
            </a:r>
          </a:p>
          <a:p>
            <a:pPr>
              <a:tabLst>
                <a:tab pos="358775" algn="l"/>
              </a:tabLst>
            </a:pPr>
            <a:r>
              <a:rPr lang="fr-FR" sz="1600" dirty="0" smtClean="0"/>
              <a:t>- Animation d’espace de discussion sur le travail</a:t>
            </a:r>
          </a:p>
        </p:txBody>
      </p:sp>
      <p:sp>
        <p:nvSpPr>
          <p:cNvPr id="9" name="ZoneTexte 8">
            <a:hlinkClick r:id="rId2" action="ppaction://hlinksldjump"/>
          </p:cNvPr>
          <p:cNvSpPr txBox="1"/>
          <p:nvPr/>
        </p:nvSpPr>
        <p:spPr>
          <a:xfrm>
            <a:off x="656511" y="2153174"/>
            <a:ext cx="1114002" cy="369332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Biologie</a:t>
            </a:r>
            <a:endParaRPr lang="fr-FR" sz="1800" dirty="0"/>
          </a:p>
        </p:txBody>
      </p:sp>
      <p:sp>
        <p:nvSpPr>
          <p:cNvPr id="10" name="ZoneTexte 9">
            <a:hlinkClick r:id="rId2" action="ppaction://hlinksldjump"/>
          </p:cNvPr>
          <p:cNvSpPr txBox="1"/>
          <p:nvPr/>
        </p:nvSpPr>
        <p:spPr>
          <a:xfrm>
            <a:off x="485334" y="5797704"/>
            <a:ext cx="1456356" cy="369332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Remédiation</a:t>
            </a:r>
            <a:endParaRPr lang="fr-FR" sz="1800" dirty="0"/>
          </a:p>
        </p:txBody>
      </p:sp>
      <p:sp>
        <p:nvSpPr>
          <p:cNvPr id="11" name="ZoneTexte 10">
            <a:hlinkClick r:id="rId2" action="ppaction://hlinksldjump"/>
          </p:cNvPr>
          <p:cNvSpPr txBox="1"/>
          <p:nvPr/>
        </p:nvSpPr>
        <p:spPr>
          <a:xfrm>
            <a:off x="593850" y="1008666"/>
            <a:ext cx="1239324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Santé publique</a:t>
            </a:r>
            <a:endParaRPr lang="fr-FR" sz="1800" dirty="0"/>
          </a:p>
        </p:txBody>
      </p:sp>
      <p:sp>
        <p:nvSpPr>
          <p:cNvPr id="12" name="ZoneTexte 11">
            <a:hlinkClick r:id="rId2" action="ppaction://hlinksldjump"/>
          </p:cNvPr>
          <p:cNvSpPr txBox="1"/>
          <p:nvPr/>
        </p:nvSpPr>
        <p:spPr>
          <a:xfrm>
            <a:off x="523078" y="3603164"/>
            <a:ext cx="1380869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Mesures &amp; Pollution</a:t>
            </a:r>
            <a:endParaRPr lang="fr-FR" sz="1800" dirty="0"/>
          </a:p>
        </p:txBody>
      </p:sp>
      <p:sp>
        <p:nvSpPr>
          <p:cNvPr id="13" name="Rectangle 12"/>
          <p:cNvSpPr/>
          <p:nvPr/>
        </p:nvSpPr>
        <p:spPr>
          <a:xfrm>
            <a:off x="2195830" y="5566872"/>
            <a:ext cx="5558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Interaction micro-organismes / radioéléments</a:t>
            </a:r>
          </a:p>
          <a:p>
            <a:r>
              <a:rPr lang="fr-FR" sz="1600" dirty="0" smtClean="0"/>
              <a:t>- Bio-remédiation</a:t>
            </a:r>
          </a:p>
          <a:p>
            <a:r>
              <a:rPr lang="fr-FR" sz="1600" dirty="0" smtClean="0"/>
              <a:t>- Suivi post-restauration de la biodiversité végétale aquatique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2195830" y="2502124"/>
            <a:ext cx="6966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2563" algn="l"/>
              </a:tabLst>
            </a:pPr>
            <a:r>
              <a:rPr lang="fr-FR" sz="1600" dirty="0" smtClean="0"/>
              <a:t>- Mesures de basse radioactivité</a:t>
            </a:r>
          </a:p>
          <a:p>
            <a:pPr>
              <a:tabLst>
                <a:tab pos="182563" algn="l"/>
              </a:tabLst>
            </a:pPr>
            <a:r>
              <a:rPr lang="fr-FR" sz="1600" dirty="0" smtClean="0"/>
              <a:t>- Analyse, transport et réactivité des éléments (ultra-)trace métalliques dans les systèmes aquatiques</a:t>
            </a:r>
          </a:p>
          <a:p>
            <a:pPr>
              <a:tabLst>
                <a:tab pos="182563" algn="l"/>
              </a:tabLst>
            </a:pPr>
            <a:r>
              <a:rPr lang="fr-FR" sz="1600" dirty="0" smtClean="0"/>
              <a:t>- Caractérisation des phases porteuses, spéciation</a:t>
            </a:r>
          </a:p>
          <a:p>
            <a:pPr>
              <a:tabLst>
                <a:tab pos="182563" algn="l"/>
              </a:tabLst>
            </a:pPr>
            <a:r>
              <a:rPr lang="fr-FR" sz="1600" dirty="0" smtClean="0"/>
              <a:t>- Stratégies d’observation (monitoring) des flux de matières dans les cours d’eau, techniques d’échantillonnage et mesures in-situ</a:t>
            </a:r>
          </a:p>
          <a:p>
            <a:pPr>
              <a:tabLst>
                <a:tab pos="182563" algn="l"/>
              </a:tabLst>
            </a:pPr>
            <a:r>
              <a:rPr lang="fr-FR" sz="1600" dirty="0" smtClean="0"/>
              <a:t>- Enregistrement de signaux géochimiques historiques</a:t>
            </a:r>
          </a:p>
          <a:p>
            <a:pPr>
              <a:tabLst>
                <a:tab pos="182563" algn="l"/>
              </a:tabLst>
            </a:pPr>
            <a:r>
              <a:rPr lang="fr-FR" sz="1600" dirty="0" smtClean="0"/>
              <a:t>- Identification/caractérisation de source de contamination</a:t>
            </a:r>
          </a:p>
          <a:p>
            <a:r>
              <a:rPr lang="fr-FR" sz="1600" dirty="0" smtClean="0"/>
              <a:t>- Modèles de dispersion</a:t>
            </a:r>
          </a:p>
          <a:p>
            <a:r>
              <a:rPr lang="fr-FR" sz="1600" dirty="0" smtClean="0"/>
              <a:t>- Chimie environnementale</a:t>
            </a:r>
          </a:p>
          <a:p>
            <a:r>
              <a:rPr lang="fr-FR" sz="1600" dirty="0" smtClean="0"/>
              <a:t>- Développement / interprétation de </a:t>
            </a:r>
            <a:r>
              <a:rPr lang="fr-FR" sz="1600" dirty="0" err="1" smtClean="0"/>
              <a:t>bioindicateurs</a:t>
            </a:r>
            <a:r>
              <a:rPr lang="fr-FR" sz="1600" dirty="0" smtClean="0"/>
              <a:t> végétaux en milieu aquatique </a:t>
            </a:r>
          </a:p>
          <a:p>
            <a:r>
              <a:rPr lang="fr-FR" sz="1600" dirty="0" smtClean="0"/>
              <a:t>- </a:t>
            </a:r>
            <a:r>
              <a:rPr lang="fr-FR" sz="1600" dirty="0" err="1" smtClean="0"/>
              <a:t>Écotoxicologie</a:t>
            </a:r>
            <a:r>
              <a:rPr lang="fr-FR" sz="1600" dirty="0" smtClean="0"/>
              <a:t> végétale aquatique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95830" y="2145810"/>
            <a:ext cx="483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Isolement </a:t>
            </a:r>
            <a:r>
              <a:rPr lang="fr-FR" sz="1600" dirty="0"/>
              <a:t>et caractérisation de souches bactériennes</a:t>
            </a:r>
          </a:p>
        </p:txBody>
      </p:sp>
      <p:sp>
        <p:nvSpPr>
          <p:cNvPr id="23" name="Flèche droite 22">
            <a:hlinkClick r:id="rId3" action="ppaction://hlinksldjump"/>
          </p:cNvPr>
          <p:cNvSpPr/>
          <p:nvPr/>
        </p:nvSpPr>
        <p:spPr>
          <a:xfrm rot="10800000">
            <a:off x="8707164" y="5940976"/>
            <a:ext cx="354539" cy="371422"/>
          </a:xfrm>
          <a:prstGeom prst="rightArrow">
            <a:avLst>
              <a:gd name="adj1" fmla="val 630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57808" y="51054"/>
            <a:ext cx="6553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Compétences </a:t>
            </a:r>
            <a:r>
              <a:rPr lang="fr-FR" sz="2000" dirty="0" smtClean="0"/>
              <a:t>« Environnement et Santé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842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268368" y="4411593"/>
            <a:ext cx="2136504" cy="646331"/>
          </a:xfrm>
          <a:prstGeom prst="rect">
            <a:avLst/>
          </a:prstGeom>
          <a:solidFill>
            <a:srgbClr val="FFFEF7"/>
          </a:solidFill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/>
              <a:t>Sciences Humaines et Sociales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9803" y="2647034"/>
            <a:ext cx="1293634" cy="369332"/>
          </a:xfrm>
          <a:prstGeom prst="rect">
            <a:avLst/>
          </a:prstGeom>
          <a:solidFill>
            <a:srgbClr val="FFFEF7"/>
          </a:solidFill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/>
              <a:t>Economie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29688" y="1264094"/>
            <a:ext cx="813864" cy="369332"/>
          </a:xfrm>
          <a:prstGeom prst="rect">
            <a:avLst/>
          </a:prstGeom>
          <a:solidFill>
            <a:srgbClr val="FFFEF7"/>
          </a:solidFill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r>
              <a:rPr lang="fr-FR" sz="1800" dirty="0" smtClean="0"/>
              <a:t>Droit</a:t>
            </a:r>
            <a:endParaRPr lang="fr-FR" sz="1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610209" y="2281551"/>
            <a:ext cx="5463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sz="1600" dirty="0"/>
              <a:t>- Analyse économique de filière</a:t>
            </a:r>
          </a:p>
          <a:p>
            <a:r>
              <a:rPr lang="fr-FR" sz="1600" dirty="0" smtClean="0"/>
              <a:t>- </a:t>
            </a:r>
            <a:r>
              <a:rPr lang="fr-FR" sz="1600" dirty="0"/>
              <a:t>Intelligence </a:t>
            </a:r>
            <a:r>
              <a:rPr lang="fr-FR" sz="1600" dirty="0" smtClean="0"/>
              <a:t>technologique </a:t>
            </a:r>
            <a:r>
              <a:rPr lang="fr-FR" sz="1600" dirty="0"/>
              <a:t>et </a:t>
            </a:r>
            <a:r>
              <a:rPr lang="fr-FR" sz="1600" dirty="0" smtClean="0"/>
              <a:t>scientifique</a:t>
            </a:r>
          </a:p>
          <a:p>
            <a:r>
              <a:rPr lang="fr-FR" sz="1600" dirty="0" smtClean="0"/>
              <a:t>- Impacts économiques territoriaux des grands équipements</a:t>
            </a:r>
            <a:endParaRPr lang="fr-FR" sz="1600" dirty="0"/>
          </a:p>
          <a:p>
            <a:r>
              <a:rPr lang="fr-FR" sz="1600" dirty="0" smtClean="0"/>
              <a:t>- Stratégies </a:t>
            </a:r>
            <a:r>
              <a:rPr lang="fr-FR" sz="1600" dirty="0"/>
              <a:t>des firmes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02502" y="3444323"/>
            <a:ext cx="62946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fr-FR" sz="1600" dirty="0" smtClean="0"/>
              <a:t>- Analyse les </a:t>
            </a:r>
            <a:r>
              <a:rPr lang="fr-FR" sz="1600" dirty="0"/>
              <a:t>attitudes et comportements des </a:t>
            </a:r>
            <a:r>
              <a:rPr lang="fr-FR" sz="1600" dirty="0" smtClean="0"/>
              <a:t>salariés</a:t>
            </a:r>
          </a:p>
          <a:p>
            <a:r>
              <a:rPr lang="fr-FR" sz="1600" dirty="0" smtClean="0"/>
              <a:t>- Mesurer l’impact du changement sur les comportements de retrait</a:t>
            </a:r>
            <a:endParaRPr lang="fr-FR" sz="1600" dirty="0"/>
          </a:p>
          <a:p>
            <a:r>
              <a:rPr lang="fr-FR" sz="1600" dirty="0"/>
              <a:t>- Sociologie du </a:t>
            </a:r>
            <a:r>
              <a:rPr lang="fr-FR" sz="1600" dirty="0" smtClean="0"/>
              <a:t>travail </a:t>
            </a:r>
            <a:r>
              <a:rPr lang="fr-FR" sz="1400" dirty="0" smtClean="0"/>
              <a:t>(recrutement, coordination des activités)</a:t>
            </a:r>
            <a:endParaRPr lang="fr-FR" sz="1600" dirty="0"/>
          </a:p>
          <a:p>
            <a:r>
              <a:rPr lang="fr-FR" sz="1600" dirty="0"/>
              <a:t>- Sociologie des </a:t>
            </a:r>
            <a:r>
              <a:rPr lang="fr-FR" sz="1600" dirty="0" smtClean="0"/>
              <a:t>organisations </a:t>
            </a:r>
            <a:r>
              <a:rPr lang="fr-FR" sz="1400" dirty="0" smtClean="0"/>
              <a:t>(gestion des conflits, gestion en mode projet)</a:t>
            </a:r>
            <a:endParaRPr lang="fr-FR" sz="1600" dirty="0"/>
          </a:p>
          <a:p>
            <a:r>
              <a:rPr lang="fr-FR" sz="1600" dirty="0" smtClean="0"/>
              <a:t>- Sociologie économique </a:t>
            </a:r>
            <a:r>
              <a:rPr lang="fr-FR" sz="1400" dirty="0" smtClean="0"/>
              <a:t>(relation client-prestataire, contrats d’objectifs vs. contrats de moyens)</a:t>
            </a:r>
            <a:endParaRPr lang="fr-FR" sz="1600" dirty="0" smtClean="0"/>
          </a:p>
          <a:p>
            <a:r>
              <a:rPr lang="fr-FR" sz="1600" dirty="0" smtClean="0"/>
              <a:t>- Spatialités du démantèlement </a:t>
            </a:r>
            <a:r>
              <a:rPr lang="fr-FR" sz="1400" dirty="0" smtClean="0"/>
              <a:t>(politique et stratégies, réponses sociales et recompositions territoriales)</a:t>
            </a:r>
            <a:endParaRPr lang="fr-FR" sz="1600" dirty="0" smtClean="0"/>
          </a:p>
          <a:p>
            <a:r>
              <a:rPr lang="fr-FR" sz="1600" dirty="0" smtClean="0"/>
              <a:t>- Temporalités </a:t>
            </a:r>
            <a:r>
              <a:rPr lang="fr-FR" sz="1600" dirty="0"/>
              <a:t>du </a:t>
            </a:r>
            <a:r>
              <a:rPr lang="fr-FR" sz="1600" dirty="0" smtClean="0"/>
              <a:t>démantèlement </a:t>
            </a:r>
            <a:r>
              <a:rPr lang="fr-FR" sz="1400" dirty="0" smtClean="0"/>
              <a:t>(dynamiques socio-environnementales, temps de l’action)</a:t>
            </a:r>
            <a:endParaRPr lang="fr-FR" sz="1600" dirty="0" smtClean="0"/>
          </a:p>
          <a:p>
            <a:r>
              <a:rPr lang="fr-FR" sz="1600" dirty="0" smtClean="0"/>
              <a:t>- Acteurs et habitants du démantèlement </a:t>
            </a:r>
            <a:r>
              <a:rPr lang="fr-FR" sz="1400" dirty="0" smtClean="0"/>
              <a:t>(constructions symboliques, attentes sociales, circulation des savoir et savoir-faire, action publique, …)</a:t>
            </a:r>
            <a:endParaRPr lang="fr-FR" sz="1600" dirty="0" smtClean="0"/>
          </a:p>
        </p:txBody>
      </p:sp>
      <p:sp>
        <p:nvSpPr>
          <p:cNvPr id="22" name="Flèche droite 21">
            <a:hlinkClick r:id="rId2" action="ppaction://hlinksldjump"/>
          </p:cNvPr>
          <p:cNvSpPr/>
          <p:nvPr/>
        </p:nvSpPr>
        <p:spPr>
          <a:xfrm rot="10800000">
            <a:off x="8707164" y="5940976"/>
            <a:ext cx="354539" cy="371422"/>
          </a:xfrm>
          <a:prstGeom prst="rightArrow">
            <a:avLst>
              <a:gd name="adj1" fmla="val 630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00961" y="626337"/>
            <a:ext cx="6460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fr-FR" dirty="0"/>
              <a:t>- Contrat de </a:t>
            </a:r>
            <a:r>
              <a:rPr lang="fr-FR" dirty="0" smtClean="0"/>
              <a:t>travail, conditions de travail</a:t>
            </a:r>
            <a:endParaRPr lang="fr-FR" dirty="0"/>
          </a:p>
          <a:p>
            <a:r>
              <a:rPr lang="fr-FR" dirty="0" smtClean="0"/>
              <a:t>- Santé </a:t>
            </a:r>
            <a:r>
              <a:rPr lang="fr-FR" dirty="0"/>
              <a:t>et sécurité au travail</a:t>
            </a:r>
          </a:p>
          <a:p>
            <a:r>
              <a:rPr lang="fr-FR" dirty="0" smtClean="0"/>
              <a:t>- Institutions </a:t>
            </a:r>
            <a:r>
              <a:rPr lang="fr-FR" dirty="0"/>
              <a:t>représentatives du </a:t>
            </a:r>
            <a:r>
              <a:rPr lang="fr-FR" dirty="0" smtClean="0"/>
              <a:t>personnel, dialogue social, négociation coll.</a:t>
            </a:r>
          </a:p>
          <a:p>
            <a:r>
              <a:rPr lang="fr-FR" dirty="0" smtClean="0"/>
              <a:t>- Mobilités </a:t>
            </a:r>
            <a:r>
              <a:rPr lang="fr-FR" dirty="0"/>
              <a:t>fonctionnelle et </a:t>
            </a:r>
            <a:r>
              <a:rPr lang="fr-FR" dirty="0" smtClean="0"/>
              <a:t>géographique, formation/reconversion</a:t>
            </a:r>
            <a:endParaRPr lang="fr-FR" dirty="0"/>
          </a:p>
          <a:p>
            <a:r>
              <a:rPr lang="fr-FR" dirty="0" smtClean="0"/>
              <a:t>- Licenciement </a:t>
            </a:r>
            <a:r>
              <a:rPr lang="fr-FR" dirty="0"/>
              <a:t>individuel/collectif</a:t>
            </a:r>
          </a:p>
          <a:p>
            <a:r>
              <a:rPr lang="fr-FR" dirty="0" smtClean="0"/>
              <a:t>- Responsabilité </a:t>
            </a:r>
            <a:r>
              <a:rPr lang="fr-FR" dirty="0"/>
              <a:t>sociale de </a:t>
            </a:r>
            <a:r>
              <a:rPr lang="fr-FR" dirty="0" smtClean="0"/>
              <a:t>l'entreprise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7808" y="51054"/>
            <a:ext cx="6553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Compétences </a:t>
            </a:r>
            <a:r>
              <a:rPr lang="fr-FR" sz="2000" dirty="0" smtClean="0"/>
              <a:t>« Sciences Humaines et Sociales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420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282" y="604017"/>
            <a:ext cx="2293382" cy="17176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755" y="2250782"/>
            <a:ext cx="945864" cy="955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99" y="971660"/>
            <a:ext cx="3448782" cy="19399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62" y="694943"/>
            <a:ext cx="2038450" cy="1341980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752659" y="4156285"/>
            <a:ext cx="2768003" cy="1467053"/>
            <a:chOff x="4791456" y="4420314"/>
            <a:chExt cx="2768003" cy="1467053"/>
          </a:xfrm>
        </p:grpSpPr>
        <p:sp>
          <p:nvSpPr>
            <p:cNvPr id="27" name="Organigramme : Fusion 26"/>
            <p:cNvSpPr/>
            <p:nvPr/>
          </p:nvSpPr>
          <p:spPr>
            <a:xfrm>
              <a:off x="4791456" y="4420314"/>
              <a:ext cx="2768003" cy="1467053"/>
            </a:xfrm>
            <a:prstGeom prst="flowChartMerge">
              <a:avLst/>
            </a:prstGeom>
            <a:solidFill>
              <a:srgbClr val="FF9966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031302" y="4453865"/>
              <a:ext cx="22883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Techniquement</a:t>
              </a:r>
            </a:p>
            <a:p>
              <a:pPr algn="ctr"/>
              <a:r>
                <a:rPr lang="fr-FR" sz="2000" dirty="0"/>
                <a:t> </a:t>
              </a:r>
              <a:r>
                <a:rPr lang="fr-FR" sz="2000" dirty="0" smtClean="0"/>
                <a:t>très complexe</a:t>
              </a:r>
            </a:p>
            <a:p>
              <a:pPr algn="ctr"/>
              <a:r>
                <a:rPr lang="fr-FR" sz="2000" dirty="0" smtClean="0"/>
                <a:t>et lourd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1172" y="5245143"/>
            <a:ext cx="2253575" cy="1012865"/>
            <a:chOff x="5031302" y="4453865"/>
            <a:chExt cx="2253575" cy="1012865"/>
          </a:xfrm>
        </p:grpSpPr>
        <p:sp>
          <p:nvSpPr>
            <p:cNvPr id="30" name="Organigramme : Fusion 29"/>
            <p:cNvSpPr/>
            <p:nvPr/>
          </p:nvSpPr>
          <p:spPr>
            <a:xfrm>
              <a:off x="5213656" y="4456904"/>
              <a:ext cx="1905316" cy="1009826"/>
            </a:xfrm>
            <a:prstGeom prst="flowChartMerge">
              <a:avLst/>
            </a:prstGeom>
            <a:solidFill>
              <a:srgbClr val="FF9966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031302" y="4453865"/>
              <a:ext cx="2253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Coût très</a:t>
              </a:r>
            </a:p>
            <a:p>
              <a:pPr algn="ctr"/>
              <a:r>
                <a:rPr lang="fr-FR" sz="2000" dirty="0" smtClean="0"/>
                <a:t>élevé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499816" y="4855767"/>
            <a:ext cx="2253575" cy="1135430"/>
            <a:chOff x="5012175" y="4490582"/>
            <a:chExt cx="2253575" cy="1135430"/>
          </a:xfrm>
        </p:grpSpPr>
        <p:sp>
          <p:nvSpPr>
            <p:cNvPr id="35" name="Organigramme : Fusion 34"/>
            <p:cNvSpPr/>
            <p:nvPr/>
          </p:nvSpPr>
          <p:spPr>
            <a:xfrm>
              <a:off x="5067810" y="4490582"/>
              <a:ext cx="2142304" cy="1135430"/>
            </a:xfrm>
            <a:prstGeom prst="flowChartMerge">
              <a:avLst/>
            </a:prstGeom>
            <a:solidFill>
              <a:srgbClr val="FF9966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012175" y="4554449"/>
              <a:ext cx="2253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Fort impact</a:t>
              </a:r>
            </a:p>
            <a:p>
              <a:pPr algn="ctr"/>
              <a:r>
                <a:rPr lang="fr-FR" sz="2000" dirty="0" smtClean="0"/>
                <a:t>sociétal</a:t>
              </a: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5027973" y="4730984"/>
            <a:ext cx="3938769" cy="1384995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Le démantèlement est un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Défi Sociétal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majeur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2441448" y="3307656"/>
            <a:ext cx="4261104" cy="630936"/>
            <a:chOff x="2441448" y="3390270"/>
            <a:chExt cx="4261104" cy="630936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2498450" y="3390270"/>
              <a:ext cx="4147101" cy="630936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441448" y="3474906"/>
              <a:ext cx="4261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Problématique </a:t>
              </a:r>
              <a:r>
                <a:rPr lang="fr-FR" sz="2400" b="1" dirty="0" smtClean="0"/>
                <a:t>protéiforme</a:t>
              </a:r>
              <a:endParaRPr lang="fr-FR" sz="2400" b="1" dirty="0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076" y="1923169"/>
            <a:ext cx="1196952" cy="90818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2" name="ZoneTexte 21"/>
          <p:cNvSpPr txBox="1"/>
          <p:nvPr/>
        </p:nvSpPr>
        <p:spPr>
          <a:xfrm>
            <a:off x="157808" y="51054"/>
            <a:ext cx="5369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I) Introduction au démantèlement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8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24" y="2100696"/>
            <a:ext cx="5792536" cy="4179814"/>
          </a:xfrm>
          <a:prstGeom prst="rect">
            <a:avLst/>
          </a:prstGeom>
        </p:spPr>
      </p:pic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85224" y="746390"/>
            <a:ext cx="3894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Le paysage du démantèlement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459544" y="1288731"/>
            <a:ext cx="1420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En France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4977" y="900856"/>
            <a:ext cx="245358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dirty="0"/>
              <a:t>Réacteurs de production d'électricité</a:t>
            </a:r>
            <a:endParaRPr lang="fr-FR" sz="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</a:t>
            </a:r>
            <a:r>
              <a:rPr lang="fr-FR" sz="600" dirty="0" err="1"/>
              <a:t>Brennilis</a:t>
            </a:r>
            <a:r>
              <a:rPr lang="fr-FR" sz="600" dirty="0"/>
              <a:t> / EL4 (Finistère)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Bugey /Bugey-1 (Ain)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Chinon / A1D (Indre-et-Loire)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Chinon / A2D (Indre-et-Loire)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Chinon / A3D (Indre-et-Loire)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Chooz / Chooz-A (Ardennes)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Creys-Malville / Superphénix (Isère)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Saint-Laurent-des-Eaux / A1 (Loir-et-Cher)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Saint-Laurent-des-Eaux / A2 (Loir-et-Cher)</a:t>
            </a:r>
          </a:p>
          <a:p>
            <a:r>
              <a:rPr lang="fr-FR" sz="700" b="1" dirty="0"/>
              <a:t>Usines de procédés du cycle du combustible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</a:t>
            </a:r>
            <a:r>
              <a:rPr lang="fr-FR" sz="600" dirty="0" err="1"/>
              <a:t>ATPu</a:t>
            </a:r>
            <a:r>
              <a:rPr lang="fr-FR" sz="600" dirty="0"/>
              <a:t> (Bouches-du-Rhône)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</a:t>
            </a:r>
            <a:r>
              <a:rPr lang="fr-FR" sz="600" dirty="0" err="1"/>
              <a:t>ATUe</a:t>
            </a:r>
            <a:r>
              <a:rPr lang="fr-FR" sz="600" dirty="0"/>
              <a:t> (Bouches-du-Rhône)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LPC (Bouches-du-Rhône)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Le Bouchet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Marcoule / APM (Gard)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Marcoule / Réacteur G1 (Gard)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Marcoule / Réacteur G2 (Gard)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Marcoule / Réacteur G3 (Gard)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Marcoule / UP1 (Gard)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Pierrelatte / UDG (Drôme)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Chinon / AMI (Indre-et-Loire)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EDF Tricastin / BCOT (Drôme)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 err="1"/>
              <a:t>Orano</a:t>
            </a:r>
            <a:r>
              <a:rPr lang="fr-FR" sz="600" dirty="0"/>
              <a:t> La Hague / AT1 - STE2 (Manche)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 err="1"/>
              <a:t>Orano</a:t>
            </a:r>
            <a:r>
              <a:rPr lang="fr-FR" sz="600" dirty="0"/>
              <a:t> La Hague / Elan IIB (Manche)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 err="1"/>
              <a:t>Orano</a:t>
            </a:r>
            <a:r>
              <a:rPr lang="fr-FR" sz="600" dirty="0"/>
              <a:t> La Hague / HAO (Manche)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 err="1"/>
              <a:t>Orano</a:t>
            </a:r>
            <a:r>
              <a:rPr lang="fr-FR" sz="600" dirty="0"/>
              <a:t> La Hague / UP2 400 (Manche)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 err="1"/>
              <a:t>Orano</a:t>
            </a:r>
            <a:r>
              <a:rPr lang="fr-FR" sz="600" dirty="0"/>
              <a:t> Pierrelatte / </a:t>
            </a:r>
            <a:r>
              <a:rPr lang="fr-FR" sz="600" dirty="0" err="1"/>
              <a:t>Comurhex</a:t>
            </a:r>
            <a:r>
              <a:rPr lang="fr-FR" sz="600" dirty="0"/>
              <a:t> (Drôme)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 err="1"/>
              <a:t>Orano</a:t>
            </a:r>
            <a:r>
              <a:rPr lang="fr-FR" sz="600" dirty="0"/>
              <a:t> Pierrelatte / FBFC (Drôme)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 err="1"/>
              <a:t>Orano</a:t>
            </a:r>
            <a:r>
              <a:rPr lang="fr-FR" sz="600" dirty="0"/>
              <a:t> Pierrelatte / Usine George-Besse (Drôme)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 err="1"/>
              <a:t>Orano</a:t>
            </a:r>
            <a:r>
              <a:rPr lang="fr-FR" sz="600" dirty="0"/>
              <a:t> SICN </a:t>
            </a:r>
            <a:r>
              <a:rPr lang="fr-FR" sz="600" dirty="0" err="1"/>
              <a:t>Veurey-Voroize</a:t>
            </a:r>
            <a:r>
              <a:rPr lang="fr-FR" sz="600" dirty="0"/>
              <a:t> (Isère)</a:t>
            </a:r>
          </a:p>
          <a:p>
            <a:r>
              <a:rPr lang="fr-FR" sz="700" b="1" dirty="0"/>
              <a:t>Réacteurs et installations de recherche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Entreposage déchets (Bouches-du-Rhône)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Réacteur Eole (Bouches-du-Rhône)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Réacteur Harmonie (Bouches-du-Rhône)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Réacteur Minerve (Bouches-du-Rhône)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Réacteur Phébus (Bouches-du-Rhône)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Réacteur Rapsodie (Bouches-du-Rhône)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</a:t>
            </a:r>
            <a:r>
              <a:rPr lang="fr-FR" sz="600" dirty="0" err="1"/>
              <a:t>Cardarache</a:t>
            </a:r>
            <a:r>
              <a:rPr lang="fr-FR" sz="600" dirty="0"/>
              <a:t> / STE (Bouches-du-Rhône)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Fontenay-aux-Roses / Installations « procédé » (Hauts-de-Seine)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Fontenay-aux-Roses / Installations « support » (Hauts-de-Seine)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Fontenay-aux-Roses / Réacteurs </a:t>
            </a:r>
            <a:r>
              <a:rPr lang="fr-FR" sz="600" dirty="0" err="1"/>
              <a:t>Néreide</a:t>
            </a:r>
            <a:r>
              <a:rPr lang="fr-FR" sz="600" dirty="0"/>
              <a:t> et Triton (Hauts-de-Seine)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Grenoble / Procédé Lama (Isère)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Grenoble / Réacteur Mélusine (Isère)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Grenoble / Réacteur Siloé (Isère)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Grenoble / Réacteur </a:t>
            </a:r>
            <a:r>
              <a:rPr lang="fr-FR" sz="600" dirty="0" err="1"/>
              <a:t>Siloëtte</a:t>
            </a:r>
            <a:r>
              <a:rPr lang="fr-FR" sz="600" dirty="0"/>
              <a:t> (Isère)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Grenoble / STED (Isère)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Marcoule / Réacteur Phénix (Gard)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Saclay / Atelier Stella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Saclay / LHA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Saclay / Pile expérimentale EL2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Saclay / Pile expérimentale EL3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Saclay / Réacteur Orphée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Saclay / Réacteur Osiris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Saclay / Réacteur Ulysse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CEA Saclay / ZGDS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CNRS Orsay / Lure (Essonne)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600" dirty="0"/>
              <a:t>Université Louis-Pasteur de Strasbourg / RUS (Bas-Rhin)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5170181" y="5941956"/>
            <a:ext cx="88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[IRSN]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882062" y="1661237"/>
            <a:ext cx="4769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démantèlement d’installations historiques :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41569" y="4572000"/>
            <a:ext cx="2222498" cy="307777"/>
            <a:chOff x="1041569" y="4572000"/>
            <a:chExt cx="2222498" cy="307777"/>
          </a:xfrm>
        </p:grpSpPr>
        <p:sp>
          <p:nvSpPr>
            <p:cNvPr id="38" name="Ellipse 37"/>
            <p:cNvSpPr/>
            <p:nvPr/>
          </p:nvSpPr>
          <p:spPr>
            <a:xfrm>
              <a:off x="1041569" y="4626864"/>
              <a:ext cx="164592" cy="16459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379897" y="4572000"/>
              <a:ext cx="1884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Réacteurs électrogènes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041569" y="4875708"/>
            <a:ext cx="1942998" cy="307777"/>
            <a:chOff x="1041569" y="4875708"/>
            <a:chExt cx="1942998" cy="307777"/>
          </a:xfrm>
        </p:grpSpPr>
        <p:sp>
          <p:nvSpPr>
            <p:cNvPr id="39" name="Ellipse 38"/>
            <p:cNvSpPr/>
            <p:nvPr/>
          </p:nvSpPr>
          <p:spPr>
            <a:xfrm>
              <a:off x="1041569" y="4934365"/>
              <a:ext cx="164592" cy="16459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379897" y="4875708"/>
              <a:ext cx="1604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C000"/>
                  </a:solidFill>
                </a:rPr>
                <a:t>Usines combustible</a:t>
              </a:r>
              <a:endParaRPr lang="fr-FR" sz="14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041569" y="5179417"/>
            <a:ext cx="3346780" cy="307777"/>
            <a:chOff x="1041569" y="5179417"/>
            <a:chExt cx="3346780" cy="307777"/>
          </a:xfrm>
        </p:grpSpPr>
        <p:sp>
          <p:nvSpPr>
            <p:cNvPr id="40" name="Ellipse 39"/>
            <p:cNvSpPr/>
            <p:nvPr/>
          </p:nvSpPr>
          <p:spPr>
            <a:xfrm>
              <a:off x="1041569" y="5241866"/>
              <a:ext cx="164592" cy="16459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66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379897" y="5179417"/>
              <a:ext cx="30084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6666FF"/>
                  </a:solidFill>
                </a:rPr>
                <a:t>Réacteurs et installations de recherche</a:t>
              </a:r>
              <a:endParaRPr lang="fr-FR" sz="1400" dirty="0">
                <a:solidFill>
                  <a:srgbClr val="6666FF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57808" y="51054"/>
            <a:ext cx="5369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I) Introduction au démantèlement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5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" grpId="0"/>
      <p:bldP spid="2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85224" y="746390"/>
            <a:ext cx="3894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Le paysage du démantèlement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073"/>
            <a:ext cx="9144000" cy="389299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1115568" y="5431536"/>
            <a:ext cx="1665807" cy="307777"/>
            <a:chOff x="1115568" y="5431536"/>
            <a:chExt cx="1665807" cy="307777"/>
          </a:xfrm>
        </p:grpSpPr>
        <p:sp>
          <p:nvSpPr>
            <p:cNvPr id="4" name="Ellipse 3"/>
            <p:cNvSpPr/>
            <p:nvPr/>
          </p:nvSpPr>
          <p:spPr>
            <a:xfrm>
              <a:off x="1115568" y="5486400"/>
              <a:ext cx="164592" cy="16459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453896" y="5431536"/>
              <a:ext cx="1327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Réacteurs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Gen</a:t>
              </a:r>
              <a:r>
                <a:rPr lang="fr-FR" sz="1400" dirty="0" smtClean="0">
                  <a:solidFill>
                    <a:srgbClr val="FF0000"/>
                  </a:solidFill>
                </a:rPr>
                <a:t> I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115568" y="5735244"/>
            <a:ext cx="1710691" cy="307777"/>
            <a:chOff x="1115568" y="5735244"/>
            <a:chExt cx="1710691" cy="307777"/>
          </a:xfrm>
        </p:grpSpPr>
        <p:sp>
          <p:nvSpPr>
            <p:cNvPr id="14" name="Ellipse 13"/>
            <p:cNvSpPr/>
            <p:nvPr/>
          </p:nvSpPr>
          <p:spPr>
            <a:xfrm>
              <a:off x="1115568" y="5793901"/>
              <a:ext cx="164592" cy="16459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32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453896" y="5735244"/>
              <a:ext cx="1372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8328A8"/>
                  </a:solidFill>
                </a:rPr>
                <a:t>Réacteurs </a:t>
              </a:r>
              <a:r>
                <a:rPr lang="fr-FR" sz="1400" dirty="0" err="1" smtClean="0">
                  <a:solidFill>
                    <a:srgbClr val="8328A8"/>
                  </a:solidFill>
                </a:rPr>
                <a:t>Gen</a:t>
              </a:r>
              <a:r>
                <a:rPr lang="fr-FR" sz="1400" dirty="0" smtClean="0">
                  <a:solidFill>
                    <a:srgbClr val="8328A8"/>
                  </a:solidFill>
                </a:rPr>
                <a:t> II</a:t>
              </a:r>
              <a:endParaRPr lang="fr-FR" sz="1400" dirty="0">
                <a:solidFill>
                  <a:srgbClr val="8328A8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115568" y="6038953"/>
            <a:ext cx="2810351" cy="307777"/>
            <a:chOff x="1115568" y="6038953"/>
            <a:chExt cx="2810351" cy="307777"/>
          </a:xfrm>
        </p:grpSpPr>
        <p:sp>
          <p:nvSpPr>
            <p:cNvPr id="15" name="Ellipse 14"/>
            <p:cNvSpPr/>
            <p:nvPr/>
          </p:nvSpPr>
          <p:spPr>
            <a:xfrm>
              <a:off x="1115568" y="6101402"/>
              <a:ext cx="164592" cy="16459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53896" y="6038953"/>
              <a:ext cx="24720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00CC99"/>
                  </a:solidFill>
                </a:rPr>
                <a:t>Réacteurs prototype/recherche</a:t>
              </a:r>
              <a:endParaRPr lang="fr-FR" sz="1400" dirty="0">
                <a:solidFill>
                  <a:srgbClr val="00CC99"/>
                </a:solidFill>
              </a:endParaRPr>
            </a:p>
          </p:txBody>
        </p:sp>
      </p:grp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4315009" y="1117876"/>
            <a:ext cx="88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[IRSN]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5058379" y="5455347"/>
            <a:ext cx="31694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ne concerne QUE les réacteurs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458685" y="1286246"/>
            <a:ext cx="138691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En Europe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7808" y="51054"/>
            <a:ext cx="5369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I) Introduction au démantèlement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5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3525" y="3555878"/>
            <a:ext cx="2013260" cy="110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07061" y="1076520"/>
            <a:ext cx="73514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IdEx</a:t>
            </a:r>
            <a:r>
              <a:rPr lang="fr-FR" sz="2000" dirty="0" smtClean="0"/>
              <a:t> de Bordeaux:</a:t>
            </a:r>
          </a:p>
          <a:p>
            <a:r>
              <a:rPr lang="fr-FR" dirty="0" smtClean="0"/>
              <a:t>- Initiative d’Excellence (issues des PIA)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IdEx</a:t>
            </a:r>
            <a:r>
              <a:rPr lang="fr-FR" dirty="0" smtClean="0"/>
              <a:t> Bordeaux l’un des 4 </a:t>
            </a:r>
            <a:r>
              <a:rPr lang="fr-FR" dirty="0" err="1" smtClean="0"/>
              <a:t>IdEx</a:t>
            </a:r>
            <a:r>
              <a:rPr lang="fr-FR" dirty="0" smtClean="0"/>
              <a:t> confirmés</a:t>
            </a:r>
          </a:p>
          <a:p>
            <a:r>
              <a:rPr lang="fr-FR" dirty="0" smtClean="0"/>
              <a:t>- dévolution pour créer des grand programmes </a:t>
            </a:r>
            <a:r>
              <a:rPr lang="fr-FR" sz="1600" dirty="0" smtClean="0"/>
              <a:t>(nouveaux </a:t>
            </a:r>
            <a:r>
              <a:rPr lang="fr-FR" sz="1600" dirty="0" err="1" smtClean="0"/>
              <a:t>Labex</a:t>
            </a:r>
            <a:r>
              <a:rPr lang="fr-FR" sz="1600" dirty="0" smtClean="0"/>
              <a:t>)</a:t>
            </a:r>
            <a:endParaRPr lang="fr-FR" sz="1400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707062" y="2320905"/>
            <a:ext cx="4589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Appel à Projet 2019 de l’</a:t>
            </a:r>
            <a:r>
              <a:rPr lang="fr-FR" sz="2000" dirty="0" err="1" smtClean="0"/>
              <a:t>IdEx</a:t>
            </a:r>
            <a:r>
              <a:rPr lang="fr-FR" sz="2000" dirty="0" smtClean="0"/>
              <a:t> Bordeaux :</a:t>
            </a:r>
          </a:p>
          <a:p>
            <a:r>
              <a:rPr lang="fr-FR" dirty="0" smtClean="0"/>
              <a:t>- appel sorti en mai 2019</a:t>
            </a:r>
          </a:p>
          <a:p>
            <a:r>
              <a:rPr lang="fr-FR" dirty="0" smtClean="0"/>
              <a:t>- sélection des pré-projets par l’</a:t>
            </a:r>
            <a:r>
              <a:rPr lang="fr-FR" dirty="0" err="1" smtClean="0"/>
              <a:t>IdEx</a:t>
            </a:r>
            <a:r>
              <a:rPr lang="fr-FR" dirty="0" smtClean="0"/>
              <a:t> fin 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7808" y="608449"/>
            <a:ext cx="287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Cadre du projet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122" y="1009831"/>
            <a:ext cx="993392" cy="9933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104" y="2582284"/>
            <a:ext cx="1071428" cy="10714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45991" y="3728362"/>
            <a:ext cx="412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Projet DEMAIN</a:t>
            </a:r>
          </a:p>
          <a:p>
            <a:r>
              <a:rPr lang="fr-FR" sz="2000" dirty="0" smtClean="0"/>
              <a:t>(</a:t>
            </a:r>
            <a:r>
              <a:rPr lang="fr-FR" sz="2000" b="1" dirty="0" err="1" smtClean="0"/>
              <a:t>DEM</a:t>
            </a:r>
            <a:r>
              <a:rPr lang="fr-FR" sz="2000" dirty="0" err="1" smtClean="0"/>
              <a:t>antèlement</a:t>
            </a:r>
            <a:r>
              <a:rPr lang="fr-FR" sz="2000" dirty="0" smtClean="0"/>
              <a:t> &amp; </a:t>
            </a:r>
            <a:r>
              <a:rPr lang="fr-FR" sz="2000" b="1" dirty="0" smtClean="0"/>
              <a:t>A</a:t>
            </a:r>
            <a:r>
              <a:rPr lang="fr-FR" sz="2000" dirty="0" smtClean="0"/>
              <a:t>ssainissement des </a:t>
            </a:r>
            <a:r>
              <a:rPr lang="fr-FR" sz="2000" b="1" dirty="0" smtClean="0"/>
              <a:t>I</a:t>
            </a:r>
            <a:r>
              <a:rPr lang="fr-FR" sz="2000" dirty="0" smtClean="0"/>
              <a:t>nstallations </a:t>
            </a:r>
            <a:r>
              <a:rPr lang="fr-FR" sz="2000" b="1" dirty="0" smtClean="0"/>
              <a:t>N</a:t>
            </a:r>
            <a:r>
              <a:rPr lang="fr-FR" sz="2000" dirty="0" smtClean="0"/>
              <a:t>ucléaires)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416911" y="5354388"/>
            <a:ext cx="4228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soumission des projets retenus mi-2020</a:t>
            </a:r>
          </a:p>
          <a:p>
            <a:r>
              <a:rPr lang="fr-FR" dirty="0"/>
              <a:t>- évaluation mi-2021</a:t>
            </a:r>
          </a:p>
          <a:p>
            <a:r>
              <a:rPr lang="fr-FR" dirty="0"/>
              <a:t>- démarrage début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0941" y="5354388"/>
            <a:ext cx="338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</a:t>
            </a:r>
            <a:r>
              <a:rPr lang="fr-FR" dirty="0" smtClean="0"/>
              <a:t>financements pour maturation en 2020 et 2021</a:t>
            </a:r>
            <a:endParaRPr lang="fr-FR" dirty="0"/>
          </a:p>
        </p:txBody>
      </p:sp>
      <p:sp>
        <p:nvSpPr>
          <p:cNvPr id="15" name="Forme libre 14"/>
          <p:cNvSpPr/>
          <p:nvPr/>
        </p:nvSpPr>
        <p:spPr>
          <a:xfrm>
            <a:off x="1500654" y="3250365"/>
            <a:ext cx="175944" cy="2071443"/>
          </a:xfrm>
          <a:custGeom>
            <a:avLst/>
            <a:gdLst>
              <a:gd name="connsiteX0" fmla="*/ 93648 w 175944"/>
              <a:gd name="connsiteY0" fmla="*/ 0 h 1755648"/>
              <a:gd name="connsiteX1" fmla="*/ 2208 w 175944"/>
              <a:gd name="connsiteY1" fmla="*/ 1115568 h 1755648"/>
              <a:gd name="connsiteX2" fmla="*/ 175944 w 175944"/>
              <a:gd name="connsiteY2" fmla="*/ 1755648 h 1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944" h="1755648">
                <a:moveTo>
                  <a:pt x="93648" y="0"/>
                </a:moveTo>
                <a:cubicBezTo>
                  <a:pt x="41070" y="411480"/>
                  <a:pt x="-11508" y="822960"/>
                  <a:pt x="2208" y="1115568"/>
                </a:cubicBezTo>
                <a:cubicBezTo>
                  <a:pt x="15924" y="1408176"/>
                  <a:pt x="95934" y="1581912"/>
                  <a:pt x="175944" y="175564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676598" y="3250365"/>
            <a:ext cx="3530506" cy="2071443"/>
          </a:xfrm>
          <a:custGeom>
            <a:avLst/>
            <a:gdLst>
              <a:gd name="connsiteX0" fmla="*/ 28354 w 3530506"/>
              <a:gd name="connsiteY0" fmla="*/ 0 h 1773936"/>
              <a:gd name="connsiteX1" fmla="*/ 366682 w 3530506"/>
              <a:gd name="connsiteY1" fmla="*/ 1207008 h 1773936"/>
              <a:gd name="connsiteX2" fmla="*/ 2606962 w 3530506"/>
              <a:gd name="connsiteY2" fmla="*/ 1444752 h 1773936"/>
              <a:gd name="connsiteX3" fmla="*/ 3530506 w 3530506"/>
              <a:gd name="connsiteY3" fmla="*/ 1773936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506" h="1773936">
                <a:moveTo>
                  <a:pt x="28354" y="0"/>
                </a:moveTo>
                <a:cubicBezTo>
                  <a:pt x="-17366" y="483108"/>
                  <a:pt x="-63086" y="966216"/>
                  <a:pt x="366682" y="1207008"/>
                </a:cubicBezTo>
                <a:cubicBezTo>
                  <a:pt x="796450" y="1447800"/>
                  <a:pt x="2079658" y="1350264"/>
                  <a:pt x="2606962" y="1444752"/>
                </a:cubicBezTo>
                <a:cubicBezTo>
                  <a:pt x="3134266" y="1539240"/>
                  <a:pt x="3332386" y="1656588"/>
                  <a:pt x="3530506" y="1773936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57808" y="51054"/>
            <a:ext cx="387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II) Le Projet DEMAIN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0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7" grpId="0"/>
      <p:bldP spid="9" grpId="0"/>
      <p:bldP spid="4" grpId="0"/>
      <p:bldP spid="12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04925" y="5399064"/>
            <a:ext cx="6534150" cy="934286"/>
          </a:xfrm>
          <a:prstGeom prst="roundRect">
            <a:avLst>
              <a:gd name="adj" fmla="val 3156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fr-FR" sz="2600" dirty="0" smtClean="0"/>
              <a:t>Il y a donc une place pour une </a:t>
            </a:r>
            <a:r>
              <a:rPr lang="fr-FR" sz="2600" dirty="0"/>
              <a:t>recherche </a:t>
            </a:r>
            <a:r>
              <a:rPr lang="fr-FR" sz="2600" dirty="0" smtClean="0"/>
              <a:t>académique plus forte dans </a:t>
            </a:r>
            <a:r>
              <a:rPr lang="fr-FR" sz="2600" dirty="0"/>
              <a:t>ce </a:t>
            </a:r>
            <a:r>
              <a:rPr lang="fr-FR" sz="2600" dirty="0" smtClean="0"/>
              <a:t>paysage</a:t>
            </a:r>
            <a:endParaRPr lang="fr-FR" sz="2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74904" y="2203216"/>
            <a:ext cx="8235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progrès réalisés sont considérables dans de très nombreux domaines </a:t>
            </a:r>
            <a:r>
              <a:rPr lang="fr-FR" dirty="0" smtClean="0"/>
              <a:t>(détection, télé-opération, chimie des procédés…)</a:t>
            </a:r>
            <a:endParaRPr lang="fr-FR" sz="16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808" y="616232"/>
            <a:ext cx="2951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/>
              <a:t>Situation actuelle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4904" y="1157209"/>
            <a:ext cx="835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Beaucoup de recherches effectuées par les grands acteurs actuels </a:t>
            </a:r>
            <a:r>
              <a:rPr lang="fr-FR" dirty="0" smtClean="0"/>
              <a:t>(EDF, CEA, </a:t>
            </a:r>
            <a:r>
              <a:rPr lang="fr-FR" dirty="0" err="1" smtClean="0"/>
              <a:t>Orano</a:t>
            </a:r>
            <a:r>
              <a:rPr lang="fr-FR" dirty="0" smtClean="0"/>
              <a:t>, …) </a:t>
            </a:r>
            <a:r>
              <a:rPr lang="fr-FR" sz="2000" dirty="0"/>
              <a:t>au centre d’un tissu industriel opérationnel déjà en place </a:t>
            </a:r>
            <a:r>
              <a:rPr lang="fr-FR" dirty="0" smtClean="0"/>
              <a:t>(Veolia, SPIE, </a:t>
            </a:r>
            <a:r>
              <a:rPr lang="fr-FR" dirty="0" err="1" smtClean="0"/>
              <a:t>Onet</a:t>
            </a:r>
            <a:r>
              <a:rPr lang="fr-FR" dirty="0" smtClean="0"/>
              <a:t>, …)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437331" y="3950743"/>
            <a:ext cx="7295189" cy="707886"/>
            <a:chOff x="1437331" y="3589347"/>
            <a:chExt cx="7295189" cy="707886"/>
          </a:xfrm>
        </p:grpSpPr>
        <p:sp>
          <p:nvSpPr>
            <p:cNvPr id="16" name="ZoneTexte 15"/>
            <p:cNvSpPr txBox="1"/>
            <p:nvPr/>
          </p:nvSpPr>
          <p:spPr>
            <a:xfrm>
              <a:off x="2038930" y="3589347"/>
              <a:ext cx="6693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Les collaborations sont souvent éparses, sur des projets de court terme, et avec une vision très opérationnelle</a:t>
              </a:r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1437331" y="3660169"/>
              <a:ext cx="446449" cy="25846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200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437331" y="4629118"/>
            <a:ext cx="6754169" cy="707886"/>
            <a:chOff x="1437331" y="4178550"/>
            <a:chExt cx="6754169" cy="707886"/>
          </a:xfrm>
        </p:grpSpPr>
        <p:sp>
          <p:nvSpPr>
            <p:cNvPr id="17" name="ZoneTexte 16"/>
            <p:cNvSpPr txBox="1"/>
            <p:nvPr/>
          </p:nvSpPr>
          <p:spPr>
            <a:xfrm>
              <a:off x="2038929" y="4178550"/>
              <a:ext cx="6152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Il n’existe pas à l’échelle nationale/européenne de centre académique de référence</a:t>
              </a:r>
              <a:endParaRPr lang="fr-FR" sz="1400" dirty="0" smtClean="0"/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1437331" y="4349522"/>
              <a:ext cx="446449" cy="25846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2000">
                <a:solidFill>
                  <a:srgbClr val="002060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70154" y="3468603"/>
            <a:ext cx="91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MAIS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437331" y="3457082"/>
            <a:ext cx="6439844" cy="400110"/>
            <a:chOff x="1437331" y="2909404"/>
            <a:chExt cx="6439844" cy="400110"/>
          </a:xfrm>
        </p:grpSpPr>
        <p:sp>
          <p:nvSpPr>
            <p:cNvPr id="12" name="ZoneTexte 11"/>
            <p:cNvSpPr txBox="1"/>
            <p:nvPr/>
          </p:nvSpPr>
          <p:spPr>
            <a:xfrm>
              <a:off x="2038930" y="2909404"/>
              <a:ext cx="5838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Il reste encore beaucoup de problèmes à solutionner</a:t>
              </a:r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1437331" y="2980226"/>
              <a:ext cx="446449" cy="25846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2000">
                <a:solidFill>
                  <a:srgbClr val="002060"/>
                </a:solidFill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74904" y="2925663"/>
            <a:ext cx="6216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Des collaborations ont lieu avec le monde académique</a:t>
            </a:r>
            <a:endParaRPr lang="fr-FR" sz="1600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157808" y="51054"/>
            <a:ext cx="387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II) Le Projet DEMAIN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0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4" grpId="0"/>
      <p:bldP spid="1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2117743" y="3233192"/>
            <a:ext cx="6839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/>
              <a:t>les RH et l’expertise des laboratoires de recherche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la formation professionnelle niveau ingénieur et technicien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soutien financier de l’</a:t>
            </a:r>
            <a:r>
              <a:rPr lang="fr-FR" sz="2000" dirty="0" err="1" smtClean="0"/>
              <a:t>IdEx</a:t>
            </a:r>
            <a:r>
              <a:rPr lang="fr-FR" sz="2000" dirty="0" smtClean="0"/>
              <a:t> en complément des moyens des partenaires industriels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3959" y="734388"/>
            <a:ext cx="1544024" cy="84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57808" y="3170067"/>
            <a:ext cx="191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moyens :</a:t>
            </a:r>
            <a:endParaRPr lang="fr-FR" sz="2000" b="1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3872869" y="677932"/>
            <a:ext cx="527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F</a:t>
            </a:r>
            <a:r>
              <a:rPr lang="fr-FR" sz="2000" b="1" dirty="0" smtClean="0"/>
              <a:t>aire naître en Nouvelle-Aquitaine un pôle de recherche et d’expertise académique</a:t>
            </a:r>
          </a:p>
          <a:p>
            <a:r>
              <a:rPr lang="fr-FR" dirty="0" smtClean="0"/>
              <a:t>(en soutien à </a:t>
            </a:r>
            <a:r>
              <a:rPr lang="fr-FR" dirty="0"/>
              <a:t>la filière industrielle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57808" y="4588796"/>
            <a:ext cx="691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Projet ambitieux</a:t>
            </a:r>
            <a:r>
              <a:rPr lang="fr-FR" sz="2400" dirty="0" smtClean="0"/>
              <a:t>, à mettre en place sur le long terme</a:t>
            </a:r>
            <a:endParaRPr lang="fr-FR" sz="2000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259558" y="5002705"/>
            <a:ext cx="7860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/>
              <a:t>recherches « démantèlement » actuellement sporadiques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une communauté scientifique à structurer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beaucoup de compétences/projets </a:t>
            </a:r>
            <a:r>
              <a:rPr lang="fr-FR" sz="2000" dirty="0" smtClean="0"/>
              <a:t>existants </a:t>
            </a:r>
            <a:r>
              <a:rPr lang="fr-FR" sz="2000" dirty="0"/>
              <a:t>peuvent être orientés vers le </a:t>
            </a:r>
            <a:r>
              <a:rPr lang="fr-FR" sz="2000" dirty="0" smtClean="0"/>
              <a:t>démantèlement</a:t>
            </a:r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157808" y="1794175"/>
            <a:ext cx="172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atouts  :</a:t>
            </a:r>
            <a:endParaRPr lang="fr-FR" sz="2000" b="1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1903959" y="1857024"/>
            <a:ext cx="6374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/>
              <a:t>recherche fondamentale et appliquée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large diversité thématique </a:t>
            </a:r>
            <a:r>
              <a:rPr lang="fr-FR" dirty="0" smtClean="0"/>
              <a:t>(sciences dures jusqu’aux SHS)</a:t>
            </a:r>
            <a:endParaRPr lang="fr-FR" sz="2000" dirty="0" smtClean="0"/>
          </a:p>
          <a:p>
            <a:pPr marL="342900" indent="-342900">
              <a:buFontTx/>
              <a:buChar char="-"/>
            </a:pPr>
            <a:r>
              <a:rPr lang="fr-FR" sz="2000" dirty="0" smtClean="0"/>
              <a:t>approche pluridisciplinaire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indépendance de l’expertise scientifique</a:t>
            </a:r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57808" y="608449"/>
            <a:ext cx="1725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Objectif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7808" y="51054"/>
            <a:ext cx="387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itchFamily="66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fr-FR" dirty="0" smtClean="0"/>
              <a:t>II) Le Projet DEMAIN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7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  <p:bldP spid="21" grpId="0"/>
      <p:bldP spid="2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75359</TotalTime>
  <Words>3954</Words>
  <Application>Microsoft Office PowerPoint</Application>
  <PresentationFormat>Affichage à l'écran (4:3)</PresentationFormat>
  <Paragraphs>690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CENBG-Univ.Bx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ludovic mathieu</dc:creator>
  <cp:lastModifiedBy>ludovic mathieu</cp:lastModifiedBy>
  <cp:revision>438</cp:revision>
  <cp:lastPrinted>2021-03-04T07:22:46Z</cp:lastPrinted>
  <dcterms:created xsi:type="dcterms:W3CDTF">2019-02-12T11:05:33Z</dcterms:created>
  <dcterms:modified xsi:type="dcterms:W3CDTF">2021-05-17T10:40:27Z</dcterms:modified>
</cp:coreProperties>
</file>